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6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7" r:id="rId20"/>
  </p:sldIdLst>
  <p:sldSz cx="9144000" cy="6858000" type="screen4x3"/>
  <p:notesSz cx="6858000" cy="96869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660"/>
  </p:normalViewPr>
  <p:slideViewPr>
    <p:cSldViewPr>
      <p:cViewPr>
        <p:scale>
          <a:sx n="69" d="100"/>
          <a:sy n="69" d="100"/>
        </p:scale>
        <p:origin x="-162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7EECE-33AC-4881-B471-661D06F4A603}" type="datetimeFigureOut">
              <a:rPr lang="sl-SI" smtClean="0"/>
              <a:t>8.11.2013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E786B-535F-48A7-8D28-B8FCC90507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0865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FAEB-A395-4740-90DF-D906117977D5}" type="datetimeFigureOut">
              <a:rPr lang="sl-SI" smtClean="0"/>
              <a:t>8.11.2013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22B2-E0FC-42C7-A901-57F5417F65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247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FAEB-A395-4740-90DF-D906117977D5}" type="datetimeFigureOut">
              <a:rPr lang="sl-SI" smtClean="0"/>
              <a:t>8.11.2013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22B2-E0FC-42C7-A901-57F5417F65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489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FAEB-A395-4740-90DF-D906117977D5}" type="datetimeFigureOut">
              <a:rPr lang="sl-SI" smtClean="0"/>
              <a:t>8.11.2013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22B2-E0FC-42C7-A901-57F5417F65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663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FAEB-A395-4740-90DF-D906117977D5}" type="datetimeFigureOut">
              <a:rPr lang="sl-SI" smtClean="0"/>
              <a:t>8.11.2013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22B2-E0FC-42C7-A901-57F5417F6522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35174" cy="33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8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FAEB-A395-4740-90DF-D906117977D5}" type="datetimeFigureOut">
              <a:rPr lang="sl-SI" smtClean="0"/>
              <a:t>8.11.2013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22B2-E0FC-42C7-A901-57F5417F65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868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FAEB-A395-4740-90DF-D906117977D5}" type="datetimeFigureOut">
              <a:rPr lang="sl-SI" smtClean="0"/>
              <a:t>8.11.2013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22B2-E0FC-42C7-A901-57F5417F65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066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FAEB-A395-4740-90DF-D906117977D5}" type="datetimeFigureOut">
              <a:rPr lang="sl-SI" smtClean="0"/>
              <a:t>8.11.2013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22B2-E0FC-42C7-A901-57F5417F65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608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FAEB-A395-4740-90DF-D906117977D5}" type="datetimeFigureOut">
              <a:rPr lang="sl-SI" smtClean="0"/>
              <a:t>8.11.2013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22B2-E0FC-42C7-A901-57F5417F65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44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FAEB-A395-4740-90DF-D906117977D5}" type="datetimeFigureOut">
              <a:rPr lang="sl-SI" smtClean="0"/>
              <a:t>8.11.2013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22B2-E0FC-42C7-A901-57F5417F65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15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FAEB-A395-4740-90DF-D906117977D5}" type="datetimeFigureOut">
              <a:rPr lang="sl-SI" smtClean="0"/>
              <a:t>8.11.2013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22B2-E0FC-42C7-A901-57F5417F65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116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FAEB-A395-4740-90DF-D906117977D5}" type="datetimeFigureOut">
              <a:rPr lang="sl-SI" smtClean="0"/>
              <a:t>8.11.2013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622B2-E0FC-42C7-A901-57F5417F65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872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FAEB-A395-4740-90DF-D906117977D5}" type="datetimeFigureOut">
              <a:rPr lang="sl-SI" smtClean="0"/>
              <a:t>8.11.2013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622B2-E0FC-42C7-A901-57F5417F65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814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1.doc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55" y="0"/>
            <a:ext cx="9162955" cy="686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3527" y="1340768"/>
            <a:ext cx="7056785" cy="2232248"/>
          </a:xfrm>
          <a:solidFill>
            <a:srgbClr val="FFFFFF">
              <a:alpha val="50196"/>
            </a:srgbClr>
          </a:solidFill>
        </p:spPr>
        <p:txBody>
          <a:bodyPr>
            <a:normAutofit fontScale="90000"/>
          </a:bodyPr>
          <a:lstStyle/>
          <a:p>
            <a:r>
              <a:rPr lang="de-DE" b="1" dirty="0"/>
              <a:t>Gesundheitliche Auswirkungen von Feinstaub: </a:t>
            </a:r>
            <a:r>
              <a:rPr lang="de-DE" b="1" dirty="0" smtClean="0"/>
              <a:t>Belastung </a:t>
            </a:r>
            <a:r>
              <a:rPr lang="de-DE" b="1" dirty="0"/>
              <a:t>und Forschung in </a:t>
            </a:r>
            <a:r>
              <a:rPr lang="de-DE" b="1" dirty="0" smtClean="0"/>
              <a:t>Österreich</a:t>
            </a:r>
            <a:br>
              <a:rPr lang="de-DE" b="1" dirty="0" smtClean="0"/>
            </a:br>
            <a:r>
              <a:rPr lang="sl-SI" sz="2000" b="1" dirty="0" smtClean="0"/>
              <a:t>Health </a:t>
            </a:r>
            <a:r>
              <a:rPr lang="sl-SI" sz="2000" b="1" dirty="0"/>
              <a:t>effects of particulate matter</a:t>
            </a:r>
            <a:r>
              <a:rPr lang="sl-SI" sz="2000" b="1" dirty="0" smtClean="0"/>
              <a:t>:</a:t>
            </a:r>
            <a:r>
              <a:rPr lang="de-AT" sz="2000" b="1" dirty="0" smtClean="0"/>
              <a:t> </a:t>
            </a:r>
            <a:r>
              <a:rPr lang="sl-SI" sz="2000" b="1" dirty="0" smtClean="0"/>
              <a:t>exposure </a:t>
            </a:r>
            <a:r>
              <a:rPr lang="sl-SI" sz="2000" b="1" dirty="0"/>
              <a:t>and research in </a:t>
            </a:r>
            <a:r>
              <a:rPr lang="sl-SI" sz="2000" b="1" dirty="0" smtClean="0"/>
              <a:t>Austria</a:t>
            </a:r>
            <a:endParaRPr lang="sl-SI" sz="2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63688" y="3861048"/>
            <a:ext cx="4941522" cy="936104"/>
          </a:xfrm>
          <a:solidFill>
            <a:srgbClr val="DCE6F2">
              <a:alpha val="80000"/>
            </a:srgbClr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95000"/>
              </a:lnSpc>
            </a:pPr>
            <a:r>
              <a:rPr lang="de-DE" sz="4400" b="1" dirty="0">
                <a:solidFill>
                  <a:schemeClr val="tx1"/>
                </a:solidFill>
              </a:rPr>
              <a:t>Hans-Peter Hutter</a:t>
            </a:r>
            <a:br>
              <a:rPr lang="de-DE" sz="4400" b="1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OA </a:t>
            </a:r>
            <a:r>
              <a:rPr lang="de-DE" dirty="0" err="1">
                <a:solidFill>
                  <a:schemeClr val="tx1"/>
                </a:solidFill>
              </a:rPr>
              <a:t>Assoz</a:t>
            </a:r>
            <a:r>
              <a:rPr lang="de-DE" dirty="0">
                <a:solidFill>
                  <a:schemeClr val="tx1"/>
                </a:solidFill>
              </a:rPr>
              <a:t>.-Prof. Dipl.-Ing. Dr. med.</a:t>
            </a:r>
          </a:p>
          <a:p>
            <a:pPr>
              <a:lnSpc>
                <a:spcPct val="95000"/>
              </a:lnSpc>
            </a:pPr>
            <a:r>
              <a:rPr lang="de-DE" b="1" dirty="0">
                <a:solidFill>
                  <a:schemeClr val="tx1"/>
                </a:solidFill>
              </a:rPr>
              <a:t>Institut für Umwelthygiene</a:t>
            </a:r>
            <a:r>
              <a:rPr lang="de-DE" b="1" dirty="0" smtClean="0">
                <a:solidFill>
                  <a:schemeClr val="tx1"/>
                </a:solidFill>
              </a:rPr>
              <a:t>, </a:t>
            </a:r>
            <a:r>
              <a:rPr lang="de-DE" b="1" dirty="0">
                <a:solidFill>
                  <a:schemeClr val="tx1"/>
                </a:solidFill>
              </a:rPr>
              <a:t>MUW</a:t>
            </a:r>
          </a:p>
          <a:p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13" y="5301208"/>
            <a:ext cx="4152915" cy="550100"/>
          </a:xfrm>
          <a:prstGeom prst="rect">
            <a:avLst/>
          </a:prstGeom>
        </p:spPr>
      </p:pic>
      <p:pic>
        <p:nvPicPr>
          <p:cNvPr id="7" name="Slika 6" descr="mestna-obcina-maribor[2]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031709"/>
            <a:ext cx="600075" cy="6000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14789"/>
            <a:ext cx="2265785" cy="59612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7" y="3861048"/>
            <a:ext cx="1035174" cy="33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Forschungsprojekte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ct val="25000"/>
              </a:spcAft>
              <a:buFontTx/>
              <a:buChar char="•"/>
            </a:pPr>
            <a:r>
              <a:rPr lang="de-AT" b="1" dirty="0"/>
              <a:t>90er</a:t>
            </a:r>
            <a:r>
              <a:rPr lang="de-AT" dirty="0"/>
              <a:t> Jahre: Linzer Kinderstudien (</a:t>
            </a:r>
            <a:r>
              <a:rPr lang="de-AT" dirty="0" err="1"/>
              <a:t>UniWien</a:t>
            </a:r>
            <a:r>
              <a:rPr lang="de-AT" dirty="0"/>
              <a:t>), saure Aerosole (Frischer AKH)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de-AT" dirty="0"/>
              <a:t>Ab 1995: </a:t>
            </a:r>
            <a:r>
              <a:rPr lang="de-AT" altLang="zh-CN" b="1" dirty="0">
                <a:ea typeface="宋体" pitchFamily="2" charset="-122"/>
              </a:rPr>
              <a:t>I</a:t>
            </a:r>
            <a:r>
              <a:rPr lang="de-AT" altLang="zh-CN" dirty="0">
                <a:ea typeface="宋体" pitchFamily="2" charset="-122"/>
              </a:rPr>
              <a:t>nternational </a:t>
            </a:r>
            <a:r>
              <a:rPr lang="de-AT" altLang="zh-CN" b="1" dirty="0">
                <a:ea typeface="宋体" pitchFamily="2" charset="-122"/>
              </a:rPr>
              <a:t>S</a:t>
            </a:r>
            <a:r>
              <a:rPr lang="de-AT" altLang="zh-CN" dirty="0">
                <a:ea typeface="宋体" pitchFamily="2" charset="-122"/>
              </a:rPr>
              <a:t>tudy on </a:t>
            </a:r>
            <a:r>
              <a:rPr lang="de-AT" altLang="zh-CN" b="1" dirty="0">
                <a:ea typeface="宋体" pitchFamily="2" charset="-122"/>
              </a:rPr>
              <a:t>A</a:t>
            </a:r>
            <a:r>
              <a:rPr lang="de-AT" altLang="zh-CN" dirty="0">
                <a:ea typeface="宋体" pitchFamily="2" charset="-122"/>
              </a:rPr>
              <a:t>sthma </a:t>
            </a:r>
            <a:r>
              <a:rPr lang="de-AT" altLang="zh-CN" dirty="0" err="1">
                <a:ea typeface="宋体" pitchFamily="2" charset="-122"/>
              </a:rPr>
              <a:t>and</a:t>
            </a:r>
            <a:r>
              <a:rPr lang="de-AT" altLang="zh-CN" dirty="0">
                <a:ea typeface="宋体" pitchFamily="2" charset="-122"/>
              </a:rPr>
              <a:t> </a:t>
            </a:r>
            <a:r>
              <a:rPr lang="de-AT" altLang="zh-CN" b="1" dirty="0" err="1">
                <a:ea typeface="宋体" pitchFamily="2" charset="-122"/>
              </a:rPr>
              <a:t>A</a:t>
            </a:r>
            <a:r>
              <a:rPr lang="de-AT" altLang="zh-CN" dirty="0" err="1">
                <a:ea typeface="宋体" pitchFamily="2" charset="-122"/>
              </a:rPr>
              <a:t>llergies</a:t>
            </a:r>
            <a:r>
              <a:rPr lang="de-AT" altLang="zh-CN" dirty="0">
                <a:ea typeface="宋体" pitchFamily="2" charset="-122"/>
              </a:rPr>
              <a:t> in </a:t>
            </a:r>
            <a:r>
              <a:rPr lang="de-AT" altLang="zh-CN" b="1" dirty="0" err="1">
                <a:ea typeface="宋体" pitchFamily="2" charset="-122"/>
              </a:rPr>
              <a:t>C</a:t>
            </a:r>
            <a:r>
              <a:rPr lang="de-AT" altLang="zh-CN" dirty="0" err="1">
                <a:ea typeface="宋体" pitchFamily="2" charset="-122"/>
              </a:rPr>
              <a:t>hildren</a:t>
            </a:r>
            <a:r>
              <a:rPr lang="de-AT" altLang="zh-CN" dirty="0">
                <a:ea typeface="宋体" pitchFamily="2" charset="-122"/>
              </a:rPr>
              <a:t> (</a:t>
            </a:r>
            <a:r>
              <a:rPr lang="de-AT" dirty="0"/>
              <a:t>ISAAC Studien) 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de-AT" dirty="0"/>
              <a:t>1998-2004: Austrian Project on </a:t>
            </a:r>
            <a:r>
              <a:rPr lang="de-AT" dirty="0" err="1"/>
              <a:t>Health</a:t>
            </a:r>
            <a:r>
              <a:rPr lang="de-AT" dirty="0"/>
              <a:t> </a:t>
            </a:r>
            <a:r>
              <a:rPr lang="de-AT" dirty="0" err="1"/>
              <a:t>Effects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Particulates</a:t>
            </a:r>
            <a:r>
              <a:rPr lang="de-AT" dirty="0"/>
              <a:t> (AUPHEP) 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de-AT" dirty="0"/>
              <a:t>2002-2003: Schwechat-Schulkinder-Studie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de-AT" dirty="0"/>
              <a:t>2005-2008: Luft und Kinder (</a:t>
            </a:r>
            <a:r>
              <a:rPr lang="de-AT" dirty="0" err="1"/>
              <a:t>LuKi</a:t>
            </a:r>
            <a:r>
              <a:rPr lang="de-AT" dirty="0"/>
              <a:t>)</a:t>
            </a:r>
          </a:p>
          <a:p>
            <a:pPr>
              <a:spcAft>
                <a:spcPct val="25000"/>
              </a:spcAft>
              <a:buFontTx/>
              <a:buChar char="•"/>
            </a:pPr>
            <a:r>
              <a:rPr lang="de-AT" dirty="0"/>
              <a:t>2010-2012: SINPHONIE</a:t>
            </a:r>
            <a:endParaRPr lang="de-DE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05949"/>
            <a:ext cx="2195734" cy="5786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02" y="6215349"/>
            <a:ext cx="4048122" cy="536219"/>
          </a:xfrm>
          <a:prstGeom prst="rect">
            <a:avLst/>
          </a:prstGeom>
        </p:spPr>
      </p:pic>
      <p:pic>
        <p:nvPicPr>
          <p:cNvPr id="6" name="Ograda vseb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38992"/>
            <a:ext cx="1882552" cy="51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de-AT" b="1" dirty="0"/>
              <a:t>AUPHEP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205064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ct val="25000"/>
              </a:spcAft>
            </a:pPr>
            <a:r>
              <a:rPr lang="de-AT" b="1" dirty="0"/>
              <a:t>Methode:</a:t>
            </a:r>
            <a:r>
              <a:rPr lang="de-AT" dirty="0"/>
              <a:t> Immission (TSP, PM</a:t>
            </a:r>
            <a:r>
              <a:rPr lang="de-AT" baseline="-25000" dirty="0"/>
              <a:t>10</a:t>
            </a:r>
            <a:r>
              <a:rPr lang="de-AT" dirty="0"/>
              <a:t>, PM</a:t>
            </a:r>
            <a:r>
              <a:rPr lang="de-AT" baseline="-25000" dirty="0"/>
              <a:t>2.5</a:t>
            </a:r>
            <a:r>
              <a:rPr lang="de-AT" dirty="0"/>
              <a:t>, PM</a:t>
            </a:r>
            <a:r>
              <a:rPr lang="de-AT" baseline="-25000" dirty="0"/>
              <a:t>1.0</a:t>
            </a:r>
            <a:r>
              <a:rPr lang="de-AT" dirty="0"/>
              <a:t>, Partikelzahl, SO</a:t>
            </a:r>
            <a:r>
              <a:rPr lang="de-AT" baseline="-25000" dirty="0"/>
              <a:t>2</a:t>
            </a:r>
            <a:r>
              <a:rPr lang="de-AT" dirty="0"/>
              <a:t>, </a:t>
            </a:r>
            <a:r>
              <a:rPr lang="de-AT" dirty="0" err="1"/>
              <a:t>NO</a:t>
            </a:r>
            <a:r>
              <a:rPr lang="de-AT" baseline="-25000" dirty="0" err="1"/>
              <a:t>x</a:t>
            </a:r>
            <a:r>
              <a:rPr lang="de-AT" dirty="0"/>
              <a:t>, O</a:t>
            </a:r>
            <a:r>
              <a:rPr lang="de-AT" baseline="-25000" dirty="0"/>
              <a:t>3</a:t>
            </a:r>
            <a:r>
              <a:rPr lang="de-AT" dirty="0"/>
              <a:t>) an spez. Standorten</a:t>
            </a:r>
          </a:p>
          <a:p>
            <a:r>
              <a:rPr lang="de-AT" dirty="0" smtClean="0"/>
              <a:t>Spirometrie </a:t>
            </a:r>
            <a:r>
              <a:rPr lang="de-AT" dirty="0"/>
              <a:t>(Klein-, Volksschulkinder), Einschätzung Lungengesundheit (Symptome, Medikamente, Asthma), 	Gesundheitsdaten (Linz, Graz, Wien</a:t>
            </a:r>
            <a:r>
              <a:rPr lang="de-AT" dirty="0" smtClean="0"/>
              <a:t>)</a:t>
            </a:r>
          </a:p>
          <a:p>
            <a:pPr>
              <a:spcAft>
                <a:spcPct val="15000"/>
              </a:spcAft>
            </a:pPr>
            <a:r>
              <a:rPr lang="de-AT" b="1" dirty="0">
                <a:sym typeface="Wingdings 3" pitchFamily="18" charset="2"/>
              </a:rPr>
              <a:t>Ergebnisse</a:t>
            </a:r>
            <a:r>
              <a:rPr lang="de-AT" dirty="0">
                <a:sym typeface="Wingdings 3" pitchFamily="18" charset="2"/>
              </a:rPr>
              <a:t> (Beispiele):</a:t>
            </a:r>
          </a:p>
          <a:p>
            <a:pPr>
              <a:spcAft>
                <a:spcPct val="15000"/>
              </a:spcAft>
              <a:buFont typeface="Arial" charset="0"/>
              <a:buNone/>
            </a:pPr>
            <a:r>
              <a:rPr lang="de-AT" dirty="0">
                <a:sym typeface="Wingdings 3" pitchFamily="18" charset="2"/>
              </a:rPr>
              <a:t>	</a:t>
            </a:r>
            <a:r>
              <a:rPr lang="de-AT" dirty="0"/>
              <a:t>PM</a:t>
            </a:r>
            <a:r>
              <a:rPr lang="de-AT" baseline="-25000" dirty="0"/>
              <a:t>2.5</a:t>
            </a:r>
            <a:r>
              <a:rPr lang="de-AT" dirty="0"/>
              <a:t>: </a:t>
            </a:r>
            <a:r>
              <a:rPr lang="de-AT" dirty="0">
                <a:sym typeface="Wingdings 3" pitchFamily="18" charset="2"/>
              </a:rPr>
              <a:t> </a:t>
            </a:r>
            <a:r>
              <a:rPr lang="de-AT" dirty="0"/>
              <a:t>Spitalsaufnahmen (Kinder, &gt; 65-Jährige)</a:t>
            </a:r>
          </a:p>
          <a:p>
            <a:pPr>
              <a:spcAft>
                <a:spcPct val="15000"/>
              </a:spcAft>
              <a:buFont typeface="Arial" charset="0"/>
              <a:buNone/>
            </a:pPr>
            <a:r>
              <a:rPr lang="de-AT" dirty="0"/>
              <a:t>	C-haltiger Feinstaub: </a:t>
            </a:r>
            <a:r>
              <a:rPr lang="de-AT" dirty="0">
                <a:sym typeface="Wingdings 3" pitchFamily="18" charset="2"/>
              </a:rPr>
              <a:t> </a:t>
            </a:r>
            <a:r>
              <a:rPr lang="de-AT" dirty="0" err="1"/>
              <a:t>Lufu</a:t>
            </a:r>
            <a:r>
              <a:rPr lang="de-AT" dirty="0"/>
              <a:t>, </a:t>
            </a:r>
            <a:r>
              <a:rPr lang="de-AT" dirty="0">
                <a:sym typeface="Wingdings 3" pitchFamily="18" charset="2"/>
              </a:rPr>
              <a:t> </a:t>
            </a:r>
            <a:r>
              <a:rPr lang="de-AT" dirty="0" err="1"/>
              <a:t>Sy</a:t>
            </a:r>
            <a:r>
              <a:rPr lang="de-AT" dirty="0"/>
              <a:t> (Risikogruppen)</a:t>
            </a:r>
          </a:p>
          <a:p>
            <a:pPr>
              <a:spcAft>
                <a:spcPct val="15000"/>
              </a:spcAft>
              <a:buFont typeface="Arial" charset="0"/>
              <a:buNone/>
            </a:pPr>
            <a:r>
              <a:rPr lang="de-AT" dirty="0">
                <a:sym typeface="Wingdings 3" pitchFamily="18" charset="2"/>
              </a:rPr>
              <a:t>	Tag nach </a:t>
            </a:r>
            <a:r>
              <a:rPr lang="de-AT" dirty="0"/>
              <a:t>PM</a:t>
            </a:r>
            <a:r>
              <a:rPr lang="de-AT" baseline="-25000" dirty="0"/>
              <a:t>2.5</a:t>
            </a:r>
            <a:r>
              <a:rPr lang="de-AT" dirty="0"/>
              <a:t>: </a:t>
            </a:r>
            <a:r>
              <a:rPr lang="de-AT" dirty="0">
                <a:sym typeface="Wingdings 3" pitchFamily="18" charset="2"/>
              </a:rPr>
              <a:t> </a:t>
            </a:r>
            <a:r>
              <a:rPr lang="de-AT" dirty="0"/>
              <a:t>spez. Mortalität (MCI</a:t>
            </a:r>
            <a:r>
              <a:rPr lang="de-AT" dirty="0" smtClean="0"/>
              <a:t>)</a:t>
            </a:r>
            <a:endParaRPr lang="de-AT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05949"/>
            <a:ext cx="2195734" cy="5786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02" y="6215349"/>
            <a:ext cx="4048122" cy="536219"/>
          </a:xfrm>
          <a:prstGeom prst="rect">
            <a:avLst/>
          </a:prstGeom>
        </p:spPr>
      </p:pic>
      <p:pic>
        <p:nvPicPr>
          <p:cNvPr id="6" name="Ograda vseb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38992"/>
            <a:ext cx="1882552" cy="512576"/>
          </a:xfrm>
          <a:prstGeom prst="rect">
            <a:avLst/>
          </a:prstGeom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1115616" y="1052736"/>
            <a:ext cx="1162472" cy="648071"/>
          </a:xfrm>
          <a:prstGeom prst="wedgeRectCallout">
            <a:avLst>
              <a:gd name="adj1" fmla="val 83937"/>
              <a:gd name="adj2" fmla="val -5597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AT" sz="900" dirty="0"/>
              <a:t>1998-2004: ÖAW, Uni Wien, MUW, </a:t>
            </a:r>
            <a:r>
              <a:rPr lang="de-AT" sz="900" dirty="0" err="1"/>
              <a:t>Boku</a:t>
            </a:r>
            <a:r>
              <a:rPr lang="de-AT" sz="900" dirty="0"/>
              <a:t>, TU, Mag. Wien, Linz, UBA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3626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3257" y="403514"/>
            <a:ext cx="8229600" cy="940966"/>
          </a:xfrm>
        </p:spPr>
        <p:txBody>
          <a:bodyPr>
            <a:normAutofit/>
          </a:bodyPr>
          <a:lstStyle/>
          <a:p>
            <a:r>
              <a:rPr lang="de-DE" b="1" dirty="0" err="1"/>
              <a:t>LuKi</a:t>
            </a:r>
            <a:r>
              <a:rPr lang="de-DE" b="1" dirty="0"/>
              <a:t>:</a:t>
            </a:r>
            <a:r>
              <a:rPr lang="de-DE" dirty="0"/>
              <a:t> </a:t>
            </a:r>
            <a:r>
              <a:rPr lang="de-DE" b="1" dirty="0"/>
              <a:t>Lu</a:t>
            </a:r>
            <a:r>
              <a:rPr lang="de-DE" dirty="0"/>
              <a:t>ft und </a:t>
            </a:r>
            <a:r>
              <a:rPr lang="de-DE" b="1" dirty="0" smtClean="0"/>
              <a:t>Ki</a:t>
            </a:r>
            <a:r>
              <a:rPr lang="de-DE" dirty="0" smtClean="0"/>
              <a:t>nder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989040"/>
          </a:xfrm>
        </p:spPr>
        <p:txBody>
          <a:bodyPr>
            <a:normAutofit fontScale="85000" lnSpcReduction="10000"/>
          </a:bodyPr>
          <a:lstStyle/>
          <a:p>
            <a:pPr marL="268288" indent="-268288">
              <a:spcAft>
                <a:spcPct val="35000"/>
              </a:spcAft>
            </a:pPr>
            <a:r>
              <a:rPr lang="de-DE" b="1" dirty="0"/>
              <a:t>Querschnittsuntersuchung</a:t>
            </a:r>
            <a:r>
              <a:rPr lang="de-DE" dirty="0"/>
              <a:t> von Volksschulkindern in Ganztagsschulen (Wien, Kärnten, NÖ, Steiermark)</a:t>
            </a:r>
          </a:p>
          <a:p>
            <a:pPr marL="268288" indent="-268288">
              <a:spcAft>
                <a:spcPct val="35000"/>
              </a:spcAft>
            </a:pPr>
            <a:r>
              <a:rPr lang="de-DE" b="1" dirty="0">
                <a:cs typeface="Arial" charset="0"/>
              </a:rPr>
              <a:t>Ziele: </a:t>
            </a:r>
            <a:r>
              <a:rPr lang="de-DE" dirty="0">
                <a:cs typeface="Arial" charset="0"/>
              </a:rPr>
              <a:t>Erhebung von Lebensqualität und Gesundheits-zustand (Atemwege, kognitive Leistungsfähigkeit), </a:t>
            </a:r>
            <a:r>
              <a:rPr lang="de-AT" dirty="0">
                <a:cs typeface="Arial" charset="0"/>
              </a:rPr>
              <a:t>Identifizierung/Minimierung von Belastungsquellen (</a:t>
            </a:r>
            <a:r>
              <a:rPr lang="de-AT" dirty="0"/>
              <a:t>In- und Outdoor)</a:t>
            </a:r>
            <a:endParaRPr lang="de-DE" dirty="0">
              <a:cs typeface="Arial" charset="0"/>
            </a:endParaRPr>
          </a:p>
          <a:p>
            <a:pPr marL="268288" indent="-268288">
              <a:spcAft>
                <a:spcPct val="20000"/>
              </a:spcAft>
            </a:pPr>
            <a:r>
              <a:rPr lang="de-DE" b="1" dirty="0">
                <a:cs typeface="Arial" charset="0"/>
              </a:rPr>
              <a:t>Ergebnis</a:t>
            </a:r>
            <a:r>
              <a:rPr lang="de-DE" dirty="0">
                <a:cs typeface="Arial" charset="0"/>
              </a:rPr>
              <a:t> (Beispiel): </a:t>
            </a:r>
            <a:r>
              <a:rPr lang="de-DE" dirty="0"/>
              <a:t>252 Parameter (Luft, PM</a:t>
            </a:r>
            <a:r>
              <a:rPr lang="de-DE" baseline="-25000" dirty="0"/>
              <a:t>10</a:t>
            </a:r>
            <a:r>
              <a:rPr lang="de-DE" dirty="0"/>
              <a:t>, PM</a:t>
            </a:r>
            <a:r>
              <a:rPr lang="de-DE" baseline="-25000" dirty="0"/>
              <a:t>2.5</a:t>
            </a:r>
            <a:r>
              <a:rPr lang="de-DE" dirty="0"/>
              <a:t>, Hausstaub); Zusammenhang </a:t>
            </a:r>
            <a:r>
              <a:rPr lang="de-DE" dirty="0">
                <a:sym typeface="Wingdings 3" pitchFamily="18" charset="2"/>
              </a:rPr>
              <a:t> </a:t>
            </a:r>
            <a:r>
              <a:rPr lang="de-DE" dirty="0" err="1">
                <a:sym typeface="Wingdings 3" pitchFamily="18" charset="2"/>
              </a:rPr>
              <a:t>Trisphosphate</a:t>
            </a:r>
            <a:r>
              <a:rPr lang="de-DE" dirty="0">
                <a:sym typeface="Wingdings 3" pitchFamily="18" charset="2"/>
              </a:rPr>
              <a:t> in </a:t>
            </a:r>
            <a:r>
              <a:rPr lang="de-DE" dirty="0"/>
              <a:t>Feinstaub und </a:t>
            </a:r>
            <a:r>
              <a:rPr lang="de-DE" dirty="0">
                <a:sym typeface="Wingdings 3" pitchFamily="18" charset="2"/>
              </a:rPr>
              <a:t> </a:t>
            </a:r>
            <a:r>
              <a:rPr lang="de-DE" dirty="0"/>
              <a:t>kognitiver </a:t>
            </a:r>
            <a:r>
              <a:rPr lang="de-DE" dirty="0" smtClean="0"/>
              <a:t>Leistungsfähigkeit</a:t>
            </a:r>
            <a:endParaRPr lang="de-D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05949"/>
            <a:ext cx="2195734" cy="5786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02" y="6215349"/>
            <a:ext cx="4048122" cy="536219"/>
          </a:xfrm>
          <a:prstGeom prst="rect">
            <a:avLst/>
          </a:prstGeom>
        </p:spPr>
      </p:pic>
      <p:pic>
        <p:nvPicPr>
          <p:cNvPr id="6" name="Ograda vseb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38992"/>
            <a:ext cx="1882552" cy="512576"/>
          </a:xfrm>
          <a:prstGeom prst="rect">
            <a:avLst/>
          </a:prstGeom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7452319" y="1196752"/>
            <a:ext cx="1331639" cy="476556"/>
          </a:xfrm>
          <a:prstGeom prst="wedgeRectCallout">
            <a:avLst>
              <a:gd name="adj1" fmla="val -73085"/>
              <a:gd name="adj2" fmla="val -9666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AT" sz="800" dirty="0"/>
              <a:t>1998-2004: Lebensministerium, UBA, MUW, Land Kärnten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3626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1C1C1C"/>
                </a:solidFill>
              </a:rPr>
              <a:t>Gesundheitseffekte </a:t>
            </a:r>
            <a:r>
              <a:rPr lang="de-DE" b="1" dirty="0" smtClean="0">
                <a:solidFill>
                  <a:srgbClr val="1C1C1C"/>
                </a:solidFill>
              </a:rPr>
              <a:t>PM</a:t>
            </a:r>
            <a:r>
              <a:rPr lang="de-DE" b="1" baseline="-25000" dirty="0" smtClean="0">
                <a:solidFill>
                  <a:srgbClr val="1C1C1C"/>
                </a:solidFill>
              </a:rPr>
              <a:t>10</a:t>
            </a:r>
            <a:endParaRPr lang="sl-SI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778604"/>
              </p:ext>
            </p:extLst>
          </p:nvPr>
        </p:nvGraphicFramePr>
        <p:xfrm>
          <a:off x="491331" y="2150418"/>
          <a:ext cx="8161337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4" imgW="8569104" imgH="4268838" progId="Word.Document.8">
                  <p:embed/>
                </p:oleObj>
              </mc:Choice>
              <mc:Fallback>
                <p:oleObj name="Document" r:id="rId4" imgW="8569104" imgH="426883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331" y="2150418"/>
                        <a:ext cx="8161337" cy="3888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86722" y="5581650"/>
            <a:ext cx="1447800" cy="457200"/>
          </a:xfrm>
          <a:prstGeom prst="wedgeRectCallout">
            <a:avLst>
              <a:gd name="adj1" fmla="val 36074"/>
              <a:gd name="adj2" fmla="val -8645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300" dirty="0"/>
              <a:t>Zusätzliche Fälle</a:t>
            </a:r>
            <a:br>
              <a:rPr lang="de-DE" sz="1300" dirty="0"/>
            </a:br>
            <a:r>
              <a:rPr lang="de-DE" sz="1300" dirty="0"/>
              <a:t>pro Jahr  (KI95%)</a:t>
            </a:r>
            <a:endParaRPr lang="de-DE" dirty="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123728" y="6038850"/>
            <a:ext cx="1800200" cy="457200"/>
          </a:xfrm>
          <a:prstGeom prst="wedgeRectCallout">
            <a:avLst>
              <a:gd name="adj1" fmla="val -52861"/>
              <a:gd name="adj2" fmla="val -1622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1300" dirty="0" err="1" smtClean="0"/>
              <a:t>Straßenverkehrsbedigt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26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3257" y="403514"/>
            <a:ext cx="8229600" cy="940966"/>
          </a:xfrm>
        </p:spPr>
        <p:txBody>
          <a:bodyPr>
            <a:normAutofit/>
          </a:bodyPr>
          <a:lstStyle/>
          <a:p>
            <a:pPr>
              <a:spcAft>
                <a:spcPct val="20000"/>
              </a:spcAft>
            </a:pPr>
            <a:r>
              <a:rPr lang="de-DE" b="1" dirty="0"/>
              <a:t>Einbußen Lebenserwartung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277072"/>
          </a:xfrm>
        </p:spPr>
        <p:txBody>
          <a:bodyPr>
            <a:noAutofit/>
          </a:bodyPr>
          <a:lstStyle/>
          <a:p>
            <a:r>
              <a:rPr lang="de-DE" sz="2800" dirty="0"/>
              <a:t>Clean Air </a:t>
            </a:r>
            <a:r>
              <a:rPr lang="de-DE" sz="2800" dirty="0" err="1"/>
              <a:t>For</a:t>
            </a:r>
            <a:r>
              <a:rPr lang="de-DE" sz="2800" dirty="0"/>
              <a:t> Europe (CAFE 2004) Verlust an Lebenserwartung </a:t>
            </a:r>
            <a:r>
              <a:rPr lang="de-DE" sz="2800" dirty="0" smtClean="0"/>
              <a:t>PM</a:t>
            </a:r>
            <a:r>
              <a:rPr lang="de-DE" sz="2800" baseline="-25000" dirty="0" smtClean="0"/>
              <a:t>2,5</a:t>
            </a:r>
            <a:r>
              <a:rPr lang="de-DE" sz="2800" dirty="0" smtClean="0"/>
              <a:t> zurechenbar:8 </a:t>
            </a:r>
            <a:r>
              <a:rPr lang="de-DE" sz="2800" dirty="0"/>
              <a:t>Monate (7,4-9,0) </a:t>
            </a:r>
            <a:r>
              <a:rPr lang="de-DE" sz="2800" dirty="0" smtClean="0"/>
              <a:t>(</a:t>
            </a:r>
            <a:r>
              <a:rPr lang="de-DE" sz="2800" dirty="0"/>
              <a:t>bezogen auf Emissionen in 2000</a:t>
            </a:r>
            <a:r>
              <a:rPr lang="de-DE" sz="2800" dirty="0" smtClean="0"/>
              <a:t>)</a:t>
            </a:r>
            <a:r>
              <a:rPr lang="de-DE" sz="2800" dirty="0"/>
              <a:t> (Ö)</a:t>
            </a:r>
            <a:endParaRPr lang="de-DE" sz="2800" dirty="0" smtClean="0"/>
          </a:p>
          <a:p>
            <a:pPr marL="357188" indent="-357188">
              <a:spcAft>
                <a:spcPct val="40000"/>
              </a:spcAft>
              <a:buFontTx/>
              <a:buChar char="•"/>
            </a:pPr>
            <a:r>
              <a:rPr lang="de-DE" sz="2800" b="1" dirty="0" err="1"/>
              <a:t>Health</a:t>
            </a:r>
            <a:r>
              <a:rPr lang="de-DE" sz="2800" b="1" dirty="0"/>
              <a:t> Impact Assessment</a:t>
            </a:r>
            <a:r>
              <a:rPr lang="de-DE" sz="2800" dirty="0"/>
              <a:t>: Berechnungen über </a:t>
            </a:r>
            <a:r>
              <a:rPr lang="de-DE" sz="2800" dirty="0" err="1"/>
              <a:t>Expositions</a:t>
            </a:r>
            <a:r>
              <a:rPr lang="de-DE" sz="2800" dirty="0"/>
              <a:t> (PM</a:t>
            </a:r>
            <a:r>
              <a:rPr lang="de-DE" sz="2800" baseline="-25000" dirty="0"/>
              <a:t>2.5</a:t>
            </a:r>
            <a:r>
              <a:rPr lang="de-DE" sz="2800" dirty="0"/>
              <a:t>)-Wirkungskurven</a:t>
            </a:r>
            <a:r>
              <a:rPr lang="de-DE" sz="2800" b="1" dirty="0"/>
              <a:t> </a:t>
            </a:r>
            <a:endParaRPr lang="de-DE" sz="2800" dirty="0"/>
          </a:p>
          <a:p>
            <a:pPr marL="357188" indent="-357188">
              <a:spcAft>
                <a:spcPct val="20000"/>
              </a:spcAft>
              <a:buFontTx/>
              <a:buChar char="•"/>
            </a:pPr>
            <a:r>
              <a:rPr lang="de-DE" sz="2800" dirty="0"/>
              <a:t>Umweltbundesamt 2005 (Monate</a:t>
            </a:r>
            <a:r>
              <a:rPr lang="de-DE" sz="2800" dirty="0" smtClean="0"/>
              <a:t>): Graz</a:t>
            </a:r>
            <a:r>
              <a:rPr lang="de-DE" sz="2800" dirty="0"/>
              <a:t>: 17, Linz: 14, Wien: 12, St. Pölten: 11,   Innsbruck: 10, Klagenfurt: 9, Salzburg: </a:t>
            </a:r>
            <a:r>
              <a:rPr lang="de-DE" sz="2800" dirty="0" smtClean="0"/>
              <a:t>7 (UBA 2008</a:t>
            </a:r>
            <a:r>
              <a:rPr lang="de-DE" sz="2800" dirty="0"/>
              <a:t>: Graz: 11 </a:t>
            </a:r>
            <a:r>
              <a:rPr lang="de-DE" sz="2800" dirty="0" smtClean="0"/>
              <a:t>Monate)</a:t>
            </a:r>
            <a:endParaRPr lang="de-DE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05949"/>
            <a:ext cx="2195734" cy="5786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02" y="6215349"/>
            <a:ext cx="4048122" cy="536219"/>
          </a:xfrm>
          <a:prstGeom prst="rect">
            <a:avLst/>
          </a:prstGeom>
        </p:spPr>
      </p:pic>
      <p:pic>
        <p:nvPicPr>
          <p:cNvPr id="6" name="Ograda vseb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38992"/>
            <a:ext cx="1882552" cy="51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3257" y="403514"/>
            <a:ext cx="8229600" cy="940966"/>
          </a:xfrm>
        </p:spPr>
        <p:txBody>
          <a:bodyPr>
            <a:normAutofit fontScale="90000"/>
          </a:bodyPr>
          <a:lstStyle/>
          <a:p>
            <a:pPr>
              <a:spcAft>
                <a:spcPct val="20000"/>
              </a:spcAft>
            </a:pPr>
            <a:r>
              <a:rPr lang="de-DE" b="1" dirty="0"/>
              <a:t>APHEIS: </a:t>
            </a:r>
            <a:r>
              <a:rPr lang="de-AT" dirty="0"/>
              <a:t>Air Pollution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Health</a:t>
            </a:r>
            <a:r>
              <a:rPr lang="de-AT" dirty="0"/>
              <a:t>:</a:t>
            </a:r>
            <a:br>
              <a:rPr lang="de-AT" dirty="0"/>
            </a:br>
            <a:r>
              <a:rPr lang="de-AT" dirty="0"/>
              <a:t>A European Information System</a:t>
            </a:r>
            <a:r>
              <a:rPr lang="de-AT" sz="4800" dirty="0"/>
              <a:t> </a:t>
            </a:r>
            <a:endParaRPr lang="de-DE" sz="4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94570" y="1772816"/>
            <a:ext cx="8507288" cy="936104"/>
          </a:xfrm>
        </p:spPr>
        <p:txBody>
          <a:bodyPr>
            <a:noAutofit/>
          </a:bodyPr>
          <a:lstStyle/>
          <a:p>
            <a:pPr>
              <a:spcAft>
                <a:spcPct val="20000"/>
              </a:spcAft>
            </a:pPr>
            <a:r>
              <a:rPr lang="de-DE" sz="2800" b="1" dirty="0"/>
              <a:t>Vermiedene Todesfälle</a:t>
            </a:r>
            <a:r>
              <a:rPr lang="de-DE" sz="2800" dirty="0"/>
              <a:t> pro Jahr, tägliche PM</a:t>
            </a:r>
            <a:r>
              <a:rPr lang="de-DE" sz="2800" baseline="-25000" dirty="0"/>
              <a:t>10</a:t>
            </a:r>
            <a:r>
              <a:rPr lang="de-DE" sz="2800" dirty="0"/>
              <a:t>-Belastung um </a:t>
            </a:r>
            <a:r>
              <a:rPr lang="de-DE" sz="2800" b="1" dirty="0"/>
              <a:t>5</a:t>
            </a:r>
            <a:r>
              <a:rPr lang="de-DE" sz="2800" dirty="0"/>
              <a:t> µg/m³ </a:t>
            </a:r>
            <a:r>
              <a:rPr lang="de-DE" sz="2800" dirty="0" smtClean="0"/>
              <a:t>reduziert</a:t>
            </a:r>
            <a:endParaRPr lang="de-DE" sz="2800" baseline="-25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35" y="6303710"/>
            <a:ext cx="1762086" cy="46437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02" y="6215349"/>
            <a:ext cx="4048122" cy="536219"/>
          </a:xfrm>
          <a:prstGeom prst="rect">
            <a:avLst/>
          </a:prstGeom>
        </p:spPr>
      </p:pic>
      <p:pic>
        <p:nvPicPr>
          <p:cNvPr id="6" name="Ograda vseb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0232"/>
            <a:ext cx="1584176" cy="431335"/>
          </a:xfrm>
          <a:prstGeom prst="rect">
            <a:avLst/>
          </a:prstGeom>
        </p:spPr>
      </p:pic>
      <p:graphicFrame>
        <p:nvGraphicFramePr>
          <p:cNvPr id="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70464"/>
              </p:ext>
            </p:extLst>
          </p:nvPr>
        </p:nvGraphicFramePr>
        <p:xfrm>
          <a:off x="179387" y="3140968"/>
          <a:ext cx="8785225" cy="2195830"/>
        </p:xfrm>
        <a:graphic>
          <a:graphicData uri="http://schemas.openxmlformats.org/drawingml/2006/table">
            <a:tbl>
              <a:tblPr/>
              <a:tblGrid>
                <a:gridCol w="1871662"/>
                <a:gridCol w="2520950"/>
                <a:gridCol w="2305050"/>
                <a:gridCol w="2087563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Modell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Wien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Linz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Innsbruck</a:t>
                      </a:r>
                      <a:endParaRPr kumimoji="0" lang="de-A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Akute Effekte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47,5 (31,7–63,3)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4,3 (2,9–5,7)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1,9 (1,3–3,6)</a:t>
                      </a:r>
                      <a:endParaRPr kumimoji="0" lang="de-A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Subakute Effekte*</a:t>
                      </a:r>
                      <a:endParaRPr kumimoji="0" lang="de-A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95,6 (63,1–127,6)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8,7 (5,7– 11,6)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3,9 (2,6–5,2)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Chronische Effekte**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335,3 (203,6–473,6)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30,4 (18,5–43,0)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</a:rPr>
                        <a:t>13,7 (8,3–19,3)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3850" y="5661248"/>
            <a:ext cx="320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5000"/>
              </a:lnSpc>
            </a:pPr>
            <a:r>
              <a:rPr lang="de-DE" sz="1500" dirty="0"/>
              <a:t>*bis 40 Tage, **Jahresmittelwerte</a:t>
            </a:r>
            <a:r>
              <a:rPr lang="de-A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1445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403514"/>
            <a:ext cx="8391337" cy="1297294"/>
          </a:xfrm>
        </p:spPr>
        <p:txBody>
          <a:bodyPr>
            <a:normAutofit fontScale="90000"/>
          </a:bodyPr>
          <a:lstStyle/>
          <a:p>
            <a:pPr>
              <a:spcAft>
                <a:spcPct val="20000"/>
              </a:spcAft>
            </a:pPr>
            <a:r>
              <a:rPr lang="de-DE" sz="5300" b="1" dirty="0"/>
              <a:t>APHEKOM</a:t>
            </a:r>
            <a:r>
              <a:rPr lang="de-DE" sz="9600" b="1" dirty="0"/>
              <a:t/>
            </a:r>
            <a:br>
              <a:rPr lang="de-DE" sz="9600" b="1" dirty="0"/>
            </a:br>
            <a:r>
              <a:rPr lang="de-DE" sz="2200" dirty="0" err="1"/>
              <a:t>Improving</a:t>
            </a:r>
            <a:r>
              <a:rPr lang="de-DE" sz="2200" dirty="0"/>
              <a:t> </a:t>
            </a:r>
            <a:r>
              <a:rPr lang="de-DE" sz="2200" dirty="0" err="1"/>
              <a:t>Knowledge</a:t>
            </a:r>
            <a:r>
              <a:rPr lang="de-DE" sz="2200" dirty="0"/>
              <a:t> </a:t>
            </a:r>
            <a:r>
              <a:rPr lang="de-DE" sz="2200" dirty="0" err="1"/>
              <a:t>and</a:t>
            </a:r>
            <a:r>
              <a:rPr lang="de-DE" sz="2200" dirty="0"/>
              <a:t> Communication </a:t>
            </a:r>
            <a:r>
              <a:rPr lang="de-DE" sz="2200" dirty="0" err="1" smtClean="0"/>
              <a:t>for</a:t>
            </a:r>
            <a:r>
              <a:rPr lang="de-DE" sz="2200" dirty="0" smtClean="0"/>
              <a:t> </a:t>
            </a:r>
            <a:r>
              <a:rPr lang="de-DE" sz="2200" dirty="0" err="1" smtClean="0"/>
              <a:t>Decision</a:t>
            </a:r>
            <a:r>
              <a:rPr lang="de-DE" sz="2200" dirty="0" smtClean="0"/>
              <a:t> </a:t>
            </a:r>
            <a:r>
              <a:rPr lang="de-DE" sz="2200" dirty="0"/>
              <a:t>Making on Air Pollution </a:t>
            </a:r>
            <a:r>
              <a:rPr lang="de-DE" sz="2200" dirty="0" err="1"/>
              <a:t>and</a:t>
            </a:r>
            <a:r>
              <a:rPr lang="de-DE" sz="2200" dirty="0"/>
              <a:t> </a:t>
            </a:r>
            <a:r>
              <a:rPr lang="de-DE" sz="2200" dirty="0" err="1"/>
              <a:t>Health</a:t>
            </a:r>
            <a:r>
              <a:rPr lang="de-DE" sz="2200" dirty="0"/>
              <a:t> in Europe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76670" y="2324894"/>
            <a:ext cx="8507288" cy="3264346"/>
          </a:xfrm>
        </p:spPr>
        <p:txBody>
          <a:bodyPr>
            <a:noAutofit/>
          </a:bodyPr>
          <a:lstStyle/>
          <a:p>
            <a:pPr marL="357188" indent="-357188">
              <a:spcAft>
                <a:spcPct val="40000"/>
              </a:spcAft>
              <a:buFontTx/>
              <a:buChar char="•"/>
            </a:pPr>
            <a:r>
              <a:rPr lang="de-AT" sz="2800" b="1" dirty="0"/>
              <a:t>Ziel</a:t>
            </a:r>
            <a:r>
              <a:rPr lang="de-AT" sz="2800" dirty="0"/>
              <a:t>: „</a:t>
            </a:r>
            <a:r>
              <a:rPr lang="de-AT" sz="2800" dirty="0" err="1"/>
              <a:t>Closing</a:t>
            </a:r>
            <a:r>
              <a:rPr lang="de-AT" sz="2800" dirty="0"/>
              <a:t> </a:t>
            </a:r>
            <a:r>
              <a:rPr lang="de-AT" sz="2800" dirty="0" err="1"/>
              <a:t>gaps</a:t>
            </a:r>
            <a:r>
              <a:rPr lang="de-AT" sz="2800" dirty="0"/>
              <a:t> in </a:t>
            </a:r>
            <a:r>
              <a:rPr lang="de-AT" sz="2800" dirty="0" err="1"/>
              <a:t>understanding</a:t>
            </a:r>
            <a:r>
              <a:rPr lang="de-AT" sz="2800" dirty="0"/>
              <a:t> </a:t>
            </a:r>
            <a:r>
              <a:rPr lang="de-AT" sz="2800" dirty="0" err="1"/>
              <a:t>the</a:t>
            </a:r>
            <a:r>
              <a:rPr lang="de-AT" sz="2800" dirty="0"/>
              <a:t> </a:t>
            </a:r>
            <a:r>
              <a:rPr lang="de-AT" sz="2800" dirty="0" err="1"/>
              <a:t>impact</a:t>
            </a:r>
            <a:r>
              <a:rPr lang="de-AT" sz="2800" dirty="0"/>
              <a:t> </a:t>
            </a:r>
            <a:r>
              <a:rPr lang="de-AT" sz="2800" dirty="0" err="1"/>
              <a:t>of</a:t>
            </a:r>
            <a:r>
              <a:rPr lang="de-AT" sz="2800" dirty="0"/>
              <a:t> </a:t>
            </a:r>
            <a:r>
              <a:rPr lang="de-AT" sz="2800" dirty="0" err="1"/>
              <a:t>air</a:t>
            </a:r>
            <a:r>
              <a:rPr lang="de-AT" sz="2800" dirty="0"/>
              <a:t> </a:t>
            </a:r>
            <a:r>
              <a:rPr lang="de-AT" sz="2800" dirty="0" err="1"/>
              <a:t>pollution</a:t>
            </a:r>
            <a:r>
              <a:rPr lang="de-AT" sz="2800" dirty="0"/>
              <a:t> on </a:t>
            </a:r>
            <a:r>
              <a:rPr lang="de-AT" sz="2800" dirty="0" err="1"/>
              <a:t>health</a:t>
            </a:r>
            <a:r>
              <a:rPr lang="de-AT" sz="2800" dirty="0"/>
              <a:t>“</a:t>
            </a:r>
          </a:p>
          <a:p>
            <a:pPr marL="357188" indent="-357188">
              <a:spcAft>
                <a:spcPct val="20000"/>
              </a:spcAft>
              <a:buFontTx/>
              <a:buChar char="•"/>
            </a:pPr>
            <a:r>
              <a:rPr lang="de-DE" sz="2800" dirty="0"/>
              <a:t>25 Städte in 12 Ländern</a:t>
            </a:r>
          </a:p>
          <a:p>
            <a:pPr marL="357188" indent="-357188">
              <a:spcAft>
                <a:spcPct val="20000"/>
              </a:spcAft>
              <a:buFontTx/>
              <a:buChar char="•"/>
            </a:pPr>
            <a:r>
              <a:rPr lang="de-DE" sz="2800" b="1" dirty="0"/>
              <a:t>Wien</a:t>
            </a:r>
            <a:r>
              <a:rPr lang="de-DE" sz="2800" dirty="0"/>
              <a:t>: jährlich Reduktion von PM</a:t>
            </a:r>
            <a:r>
              <a:rPr lang="de-DE" sz="2800" baseline="-25000" dirty="0"/>
              <a:t>2.5</a:t>
            </a:r>
            <a:r>
              <a:rPr lang="de-DE" sz="2800" dirty="0"/>
              <a:t> auf 10 </a:t>
            </a:r>
            <a:r>
              <a:rPr lang="de-DE" sz="2800" dirty="0" err="1"/>
              <a:t>μg</a:t>
            </a:r>
            <a:r>
              <a:rPr lang="de-DE" sz="2800" dirty="0"/>
              <a:t>/m³ (JMW WHO) rund </a:t>
            </a:r>
            <a:r>
              <a:rPr lang="de-DE" sz="2800" b="1" dirty="0"/>
              <a:t>9 Monate</a:t>
            </a:r>
            <a:r>
              <a:rPr lang="de-DE" sz="2800" dirty="0"/>
              <a:t> mehr Lebenserwartung (Personen &gt; 30 Jahre)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05949"/>
            <a:ext cx="2195734" cy="5786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02" y="6215349"/>
            <a:ext cx="4048122" cy="536219"/>
          </a:xfrm>
          <a:prstGeom prst="rect">
            <a:avLst/>
          </a:prstGeom>
        </p:spPr>
      </p:pic>
      <p:pic>
        <p:nvPicPr>
          <p:cNvPr id="6" name="Ograda vseb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38992"/>
            <a:ext cx="1882552" cy="51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84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6331" y="404664"/>
            <a:ext cx="8391337" cy="1081270"/>
          </a:xfrm>
        </p:spPr>
        <p:txBody>
          <a:bodyPr>
            <a:normAutofit/>
          </a:bodyPr>
          <a:lstStyle/>
          <a:p>
            <a:r>
              <a:rPr lang="de-AT" sz="5400" b="1" dirty="0"/>
              <a:t>Feinstaub = Problem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28091" y="1700808"/>
            <a:ext cx="8687818" cy="4178144"/>
          </a:xfrm>
        </p:spPr>
        <p:txBody>
          <a:bodyPr>
            <a:noAutofit/>
          </a:bodyPr>
          <a:lstStyle/>
          <a:p>
            <a:pPr marL="539750" indent="-539750">
              <a:spcBef>
                <a:spcPts val="0"/>
              </a:spcBef>
              <a:spcAft>
                <a:spcPts val="600"/>
              </a:spcAft>
              <a:buNone/>
            </a:pPr>
            <a:r>
              <a:rPr lang="de-AT" sz="2800" dirty="0"/>
              <a:t>1. Wesentliche Quellen lokal unterschiedlich:</a:t>
            </a:r>
            <a:br>
              <a:rPr lang="de-AT" sz="2800" dirty="0"/>
            </a:br>
            <a:r>
              <a:rPr lang="de-AT" sz="2800" b="1" dirty="0"/>
              <a:t>Straßenverkehr, Holzheizungen, ...</a:t>
            </a:r>
            <a:endParaRPr lang="de-AT" sz="2800" dirty="0"/>
          </a:p>
          <a:p>
            <a:pPr marL="539750" indent="-539750">
              <a:spcBef>
                <a:spcPts val="0"/>
              </a:spcBef>
              <a:spcAft>
                <a:spcPts val="600"/>
              </a:spcAft>
              <a:buNone/>
            </a:pPr>
            <a:r>
              <a:rPr lang="de-AT" sz="2800" dirty="0"/>
              <a:t>2. Gesundheitliche Beeinträchtigungen des </a:t>
            </a:r>
            <a:r>
              <a:rPr lang="de-AT" sz="2800" b="1" dirty="0"/>
              <a:t>gesamten Organismus </a:t>
            </a:r>
            <a:r>
              <a:rPr lang="de-AT" sz="2800" dirty="0"/>
              <a:t> (Risikogruppen!)</a:t>
            </a:r>
          </a:p>
          <a:p>
            <a:pPr marL="539750" indent="-539750">
              <a:spcBef>
                <a:spcPts val="0"/>
              </a:spcBef>
              <a:spcAft>
                <a:spcPts val="600"/>
              </a:spcAft>
              <a:buNone/>
            </a:pPr>
            <a:r>
              <a:rPr lang="de-AT" sz="2800" dirty="0"/>
              <a:t>3. Feinstaub-Konzentrationen:</a:t>
            </a:r>
            <a:br>
              <a:rPr lang="de-AT" sz="2800" dirty="0"/>
            </a:br>
            <a:r>
              <a:rPr lang="de-AT" sz="2800" b="1" dirty="0"/>
              <a:t>aus medizinischer Sicht zu hoch</a:t>
            </a:r>
          </a:p>
          <a:p>
            <a:pPr marL="539750" indent="-539750">
              <a:spcBef>
                <a:spcPts val="0"/>
              </a:spcBef>
              <a:spcAft>
                <a:spcPts val="600"/>
              </a:spcAft>
              <a:buNone/>
            </a:pPr>
            <a:r>
              <a:rPr lang="de-AT" sz="2800" dirty="0"/>
              <a:t>4. Als Gesundheitsproblem noch immer </a:t>
            </a:r>
            <a:r>
              <a:rPr lang="de-AT" sz="2800" b="1" dirty="0"/>
              <a:t>zu wenig ernst genommen</a:t>
            </a:r>
          </a:p>
          <a:p>
            <a:pPr marL="539750" indent="-539750">
              <a:spcBef>
                <a:spcPts val="0"/>
              </a:spcBef>
              <a:spcAft>
                <a:spcPts val="600"/>
              </a:spcAft>
              <a:buNone/>
            </a:pPr>
            <a:r>
              <a:rPr lang="de-AT" sz="2800" dirty="0"/>
              <a:t>5. </a:t>
            </a:r>
            <a:r>
              <a:rPr lang="de-AT" sz="2800" b="1" dirty="0"/>
              <a:t>Vorsorgemaßnahmen</a:t>
            </a:r>
            <a:r>
              <a:rPr lang="de-AT" sz="2800" dirty="0"/>
              <a:t> (v.a. emissionsseitig)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05949"/>
            <a:ext cx="2195734" cy="5786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02" y="6215349"/>
            <a:ext cx="4048122" cy="536219"/>
          </a:xfrm>
          <a:prstGeom prst="rect">
            <a:avLst/>
          </a:prstGeom>
        </p:spPr>
      </p:pic>
      <p:pic>
        <p:nvPicPr>
          <p:cNvPr id="6" name="Ograda vseb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38992"/>
            <a:ext cx="1882552" cy="51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20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8494" y="116632"/>
            <a:ext cx="8391337" cy="1081270"/>
          </a:xfrm>
        </p:spPr>
        <p:txBody>
          <a:bodyPr>
            <a:normAutofit/>
          </a:bodyPr>
          <a:lstStyle/>
          <a:p>
            <a:r>
              <a:rPr lang="de-DE" sz="5400" b="1" dirty="0">
                <a:solidFill>
                  <a:srgbClr val="333333"/>
                </a:solidFill>
              </a:rPr>
              <a:t>Schlussfolgerungen</a:t>
            </a:r>
            <a:endParaRPr lang="de-AT" sz="54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63879" y="1412776"/>
            <a:ext cx="8816242" cy="43924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de-DE" sz="2800" dirty="0"/>
              <a:t>Trend eher zu verharmlosen, Verantwortung abschieben</a:t>
            </a:r>
            <a:r>
              <a:rPr lang="de-AT" sz="2800" dirty="0"/>
              <a:t> </a:t>
            </a:r>
            <a:r>
              <a:rPr lang="de-AT" sz="2800" b="1" dirty="0"/>
              <a:t>entgegenwirken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de-DE" sz="2800" dirty="0"/>
              <a:t>Klares politisches </a:t>
            </a:r>
            <a:r>
              <a:rPr lang="en-US" sz="2800" b="1" dirty="0"/>
              <a:t>Commitment</a:t>
            </a:r>
            <a:r>
              <a:rPr lang="de-DE" sz="2800" dirty="0"/>
              <a:t>, aktive Mithilfe und Unterstützung </a:t>
            </a:r>
            <a:r>
              <a:rPr lang="de-DE" sz="2800" b="1" dirty="0"/>
              <a:t>aus </a:t>
            </a:r>
            <a:r>
              <a:rPr lang="de-DE" sz="2800" b="1" dirty="0" smtClean="0"/>
              <a:t>Bevölkerung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de-AT" sz="2800" dirty="0"/>
              <a:t>In Ö Situation überall gewisse </a:t>
            </a:r>
            <a:r>
              <a:rPr lang="de-AT" sz="2800" b="1" dirty="0"/>
              <a:t>Krankheitslast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de-AT" sz="2800" dirty="0"/>
              <a:t>Mehr </a:t>
            </a:r>
            <a:r>
              <a:rPr lang="de-AT" sz="2800" b="1" dirty="0"/>
              <a:t>Fokus</a:t>
            </a:r>
            <a:r>
              <a:rPr lang="de-AT" sz="2800" dirty="0"/>
              <a:t> auf „Wirkungsseite“ als auf Partikelmasse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de-AT" sz="2800" b="1" dirty="0"/>
              <a:t>Jede Verringerung</a:t>
            </a:r>
            <a:r>
              <a:rPr lang="de-AT" sz="2800" dirty="0"/>
              <a:t>: </a:t>
            </a:r>
            <a:r>
              <a:rPr lang="de-AT" sz="2800" b="1" dirty="0"/>
              <a:t>Gesundheitsgewinn</a:t>
            </a:r>
            <a:r>
              <a:rPr lang="de-AT" sz="2800" dirty="0"/>
              <a:t> Bevölkerung: jede Reduktionsmöglichkeit (Feinstaubkleber etc.) nützen</a:t>
            </a: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de-AT" sz="2800" b="1" dirty="0"/>
              <a:t>Höchste Zeit, umfassende Maßnahmen </a:t>
            </a:r>
            <a:r>
              <a:rPr lang="de-AT" sz="2800" b="1" dirty="0" smtClean="0"/>
              <a:t>umzusetzen</a:t>
            </a:r>
            <a:endParaRPr lang="de-AT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05949"/>
            <a:ext cx="2195734" cy="5786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02" y="6215349"/>
            <a:ext cx="4048122" cy="536219"/>
          </a:xfrm>
          <a:prstGeom prst="rect">
            <a:avLst/>
          </a:prstGeom>
        </p:spPr>
      </p:pic>
      <p:pic>
        <p:nvPicPr>
          <p:cNvPr id="6" name="Ograda vseb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38992"/>
            <a:ext cx="1882552" cy="51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053"/>
          <p:cNvSpPr>
            <a:spLocks noChangeArrowheads="1"/>
          </p:cNvSpPr>
          <p:nvPr/>
        </p:nvSpPr>
        <p:spPr bwMode="auto">
          <a:xfrm>
            <a:off x="1331640" y="3410775"/>
            <a:ext cx="6408712" cy="132893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de-AT" sz="5000" b="1" dirty="0"/>
              <a:t>Danke für Ihre</a:t>
            </a:r>
            <a:br>
              <a:rPr lang="de-AT" sz="5000" b="1" dirty="0"/>
            </a:br>
            <a:r>
              <a:rPr lang="de-AT" sz="5000" b="1" dirty="0"/>
              <a:t>Aufmerksamkeit!</a:t>
            </a:r>
            <a:endParaRPr lang="de-DE" sz="5000" b="1" dirty="0"/>
          </a:p>
        </p:txBody>
      </p:sp>
    </p:spTree>
    <p:extLst>
      <p:ext uri="{BB962C8B-B14F-4D97-AF65-F5344CB8AC3E}">
        <p14:creationId xmlns:p14="http://schemas.microsoft.com/office/powerpoint/2010/main" val="245435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/>
          <a:lstStyle/>
          <a:p>
            <a:r>
              <a:rPr lang="de-AT" sz="4800" b="1" dirty="0" smtClean="0"/>
              <a:t>Feinstaub</a:t>
            </a:r>
            <a:endParaRPr lang="sl-SI" sz="4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05949"/>
            <a:ext cx="2195734" cy="5786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02" y="6215349"/>
            <a:ext cx="4048122" cy="536219"/>
          </a:xfrm>
          <a:prstGeom prst="rect">
            <a:avLst/>
          </a:prstGeom>
        </p:spPr>
      </p:pic>
      <p:pic>
        <p:nvPicPr>
          <p:cNvPr id="6" name="Ograda vseb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38992"/>
            <a:ext cx="1882552" cy="512576"/>
          </a:xfrm>
          <a:prstGeom prst="rect">
            <a:avLst/>
          </a:prstGeom>
        </p:spPr>
      </p:pic>
      <p:sp>
        <p:nvSpPr>
          <p:cNvPr id="7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95536" y="1484784"/>
            <a:ext cx="82912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/>
          <a:p>
            <a:pPr marL="442913" indent="-442913">
              <a:spcBef>
                <a:spcPts val="0"/>
              </a:spcBef>
              <a:spcAft>
                <a:spcPts val="600"/>
              </a:spcAft>
            </a:pPr>
            <a:r>
              <a:rPr lang="de-AT" sz="2800" dirty="0"/>
              <a:t>Partikel mit (aerodynamischem Äquivalenz-) Durchmesser von </a:t>
            </a:r>
            <a:r>
              <a:rPr lang="de-AT" sz="2800" b="1" dirty="0"/>
              <a:t>&lt; 10 µm</a:t>
            </a:r>
            <a:r>
              <a:rPr lang="de-AT" sz="2800" dirty="0"/>
              <a:t>, mit unterschiedlicher chemischer Zusammensetzung und unterschiedlichen physikalischen </a:t>
            </a:r>
            <a:r>
              <a:rPr lang="de-AT" sz="2800" dirty="0" smtClean="0"/>
              <a:t>Eigenschaften</a:t>
            </a:r>
          </a:p>
          <a:p>
            <a:pPr marL="442913" indent="-442913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de-DE" sz="2800" b="1" dirty="0"/>
              <a:t>Atmosphärisch</a:t>
            </a:r>
            <a:r>
              <a:rPr lang="de-DE" sz="2800" dirty="0"/>
              <a:t> (z.B. Aerosolbildung</a:t>
            </a:r>
            <a:r>
              <a:rPr lang="de-DE" sz="2800" dirty="0" smtClean="0"/>
              <a:t>),  </a:t>
            </a:r>
            <a:r>
              <a:rPr lang="de-DE" sz="2800" b="1" dirty="0" smtClean="0"/>
              <a:t>mechanisch </a:t>
            </a:r>
            <a:r>
              <a:rPr lang="de-DE" sz="2800" dirty="0"/>
              <a:t>(z.B. Splitt, Abrieb</a:t>
            </a:r>
            <a:r>
              <a:rPr lang="de-DE" sz="2800" dirty="0" smtClean="0"/>
              <a:t>), </a:t>
            </a:r>
            <a:r>
              <a:rPr lang="de-DE" sz="2800" b="1" dirty="0" smtClean="0"/>
              <a:t>Verbrennung</a:t>
            </a:r>
            <a:r>
              <a:rPr lang="de-DE" sz="2800" dirty="0" smtClean="0"/>
              <a:t> </a:t>
            </a:r>
            <a:r>
              <a:rPr lang="de-DE" sz="2800" dirty="0"/>
              <a:t>(z.B. Diesel</a:t>
            </a:r>
            <a:r>
              <a:rPr lang="de-DE" sz="2800" dirty="0" smtClean="0"/>
              <a:t>)</a:t>
            </a:r>
          </a:p>
          <a:p>
            <a:pPr marL="442913" indent="-442913">
              <a:spcBef>
                <a:spcPts val="0"/>
              </a:spcBef>
              <a:spcAft>
                <a:spcPts val="600"/>
              </a:spcAft>
            </a:pPr>
            <a:r>
              <a:rPr lang="de-AT" sz="2800" dirty="0" smtClean="0"/>
              <a:t>Kenngrößen: Teilchendurchmesser,  </a:t>
            </a:r>
            <a:r>
              <a:rPr lang="de-AT" sz="2800" dirty="0"/>
              <a:t>Massenkonzentration in der </a:t>
            </a:r>
            <a:r>
              <a:rPr lang="de-AT" sz="2800" dirty="0" smtClean="0"/>
              <a:t>Luft,  </a:t>
            </a:r>
            <a:r>
              <a:rPr lang="de-AT" sz="2800" dirty="0"/>
              <a:t>Partikelzahl pro </a:t>
            </a:r>
            <a:r>
              <a:rPr lang="de-AT" sz="2800" dirty="0" smtClean="0"/>
              <a:t>Luftvolumen,  chemische Zusammensetzung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30842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29919" y="1614500"/>
            <a:ext cx="8229600" cy="3629000"/>
          </a:xfrm>
        </p:spPr>
        <p:txBody>
          <a:bodyPr/>
          <a:lstStyle/>
          <a:p>
            <a:pPr marL="0" indent="0">
              <a:spcAft>
                <a:spcPct val="40000"/>
              </a:spcAft>
              <a:buNone/>
            </a:pPr>
            <a:r>
              <a:rPr lang="de-AT" dirty="0">
                <a:sym typeface="Wingdings 3" pitchFamily="18" charset="2"/>
              </a:rPr>
              <a:t>Hauptverursacher PM</a:t>
            </a:r>
            <a:r>
              <a:rPr lang="de-AT" baseline="-25000" dirty="0">
                <a:sym typeface="Wingdings 3" pitchFamily="18" charset="2"/>
              </a:rPr>
              <a:t>10 </a:t>
            </a:r>
            <a:r>
              <a:rPr lang="de-AT" dirty="0">
                <a:sym typeface="Wingdings 3" pitchFamily="18" charset="2"/>
              </a:rPr>
              <a:t>in Ö (UBA </a:t>
            </a:r>
            <a:r>
              <a:rPr lang="de-AT" dirty="0" smtClean="0">
                <a:sym typeface="Wingdings 3" pitchFamily="18" charset="2"/>
              </a:rPr>
              <a:t>2013)</a:t>
            </a:r>
            <a:endParaRPr lang="de-AT" dirty="0">
              <a:sym typeface="Wingdings 3" pitchFamily="18" charset="2"/>
            </a:endParaRPr>
          </a:p>
          <a:p>
            <a:pPr marL="0" indent="0">
              <a:spcAft>
                <a:spcPct val="20000"/>
              </a:spcAft>
              <a:buNone/>
            </a:pPr>
            <a:r>
              <a:rPr lang="de-DE" dirty="0"/>
              <a:t>1. Verkehr (Diesel-</a:t>
            </a:r>
            <a:r>
              <a:rPr lang="de-DE" dirty="0" err="1"/>
              <a:t>KfZ</a:t>
            </a:r>
            <a:r>
              <a:rPr lang="de-DE" dirty="0"/>
              <a:t>)</a:t>
            </a:r>
          </a:p>
          <a:p>
            <a:pPr marL="0" indent="0">
              <a:spcAft>
                <a:spcPct val="20000"/>
              </a:spcAft>
              <a:buNone/>
            </a:pPr>
            <a:r>
              <a:rPr lang="de-DE" dirty="0"/>
              <a:t>2. Hausbrand (Holz)</a:t>
            </a:r>
          </a:p>
          <a:p>
            <a:pPr marL="0" indent="0">
              <a:spcAft>
                <a:spcPct val="20000"/>
              </a:spcAft>
              <a:buNone/>
            </a:pPr>
            <a:r>
              <a:rPr lang="de-DE" dirty="0">
                <a:sym typeface="Wingdings 3" pitchFamily="18" charset="2"/>
              </a:rPr>
              <a:t>3. Industrie  (Bauwirtschaft</a:t>
            </a:r>
            <a:r>
              <a:rPr lang="de-AT" dirty="0">
                <a:sym typeface="Wingdings 3" pitchFamily="18" charset="2"/>
              </a:rPr>
              <a:t>)</a:t>
            </a:r>
          </a:p>
          <a:p>
            <a:pPr marL="0" indent="0">
              <a:spcAft>
                <a:spcPct val="20000"/>
              </a:spcAft>
              <a:buNone/>
            </a:pPr>
            <a:r>
              <a:rPr lang="de-AT" dirty="0">
                <a:sym typeface="Wingdings 3" pitchFamily="18" charset="2"/>
              </a:rPr>
              <a:t>4. Landwirtschaft (Traktoren, Tierhaltung)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05949"/>
            <a:ext cx="2195734" cy="5786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02" y="6215349"/>
            <a:ext cx="4048122" cy="536219"/>
          </a:xfrm>
          <a:prstGeom prst="rect">
            <a:avLst/>
          </a:prstGeom>
        </p:spPr>
      </p:pic>
      <p:pic>
        <p:nvPicPr>
          <p:cNvPr id="6" name="Ograda vseb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38992"/>
            <a:ext cx="1882552" cy="51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Gesundheitseffekte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>
              <a:spcAft>
                <a:spcPct val="15000"/>
              </a:spcAft>
            </a:pPr>
            <a:r>
              <a:rPr lang="de-AT" b="1" u="sng" dirty="0"/>
              <a:t>Kurzfristige Effekte</a:t>
            </a:r>
            <a:endParaRPr lang="de-AT" b="1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AT" dirty="0"/>
              <a:t>Husten, Bronchitis, Asthmaanfälle, </a:t>
            </a:r>
            <a:r>
              <a:rPr lang="de-AT" dirty="0">
                <a:sym typeface="Wingdings 3" pitchFamily="18" charset="2"/>
              </a:rPr>
              <a:t></a:t>
            </a:r>
            <a:r>
              <a:rPr lang="de-AT" dirty="0"/>
              <a:t> </a:t>
            </a:r>
            <a:r>
              <a:rPr lang="de-AT" dirty="0" smtClean="0"/>
              <a:t>Lungen-funktion</a:t>
            </a:r>
            <a:r>
              <a:rPr lang="de-AT" dirty="0"/>
              <a:t>, Otitis </a:t>
            </a:r>
            <a:r>
              <a:rPr lang="de-AT" dirty="0" err="1"/>
              <a:t>media</a:t>
            </a:r>
            <a:r>
              <a:rPr lang="de-AT" dirty="0"/>
              <a:t> </a:t>
            </a:r>
            <a:r>
              <a:rPr lang="de-AT" dirty="0" err="1"/>
              <a:t>acuta</a:t>
            </a:r>
            <a:r>
              <a:rPr lang="de-AT" dirty="0"/>
              <a:t>, Herz-Kreislauf-Erkrankungen</a:t>
            </a:r>
          </a:p>
          <a:p>
            <a:pPr>
              <a:spcAft>
                <a:spcPct val="15000"/>
              </a:spcAft>
            </a:pPr>
            <a:r>
              <a:rPr lang="de-AT" b="1" u="sng" dirty="0"/>
              <a:t>Langfristige Effekte</a:t>
            </a:r>
            <a:endParaRPr lang="de-AT" b="1" dirty="0"/>
          </a:p>
          <a:p>
            <a:pPr marL="0" indent="0">
              <a:buNone/>
            </a:pPr>
            <a:r>
              <a:rPr lang="de-AT" dirty="0"/>
              <a:t>Beeinträchtigung von Lungenwachstum und Gehirnfunktion, erhöhte Mortalität, Lungen CA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05949"/>
            <a:ext cx="2195734" cy="5786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02" y="6215349"/>
            <a:ext cx="4048122" cy="536219"/>
          </a:xfrm>
          <a:prstGeom prst="rect">
            <a:avLst/>
          </a:prstGeom>
        </p:spPr>
      </p:pic>
      <p:pic>
        <p:nvPicPr>
          <p:cNvPr id="6" name="Ograda vseb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38992"/>
            <a:ext cx="1882552" cy="51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Schädigungsmechanismen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>
            <a:normAutofit lnSpcReduction="10000"/>
          </a:bodyPr>
          <a:lstStyle/>
          <a:p>
            <a:pPr>
              <a:spcAft>
                <a:spcPct val="30000"/>
              </a:spcAft>
            </a:pPr>
            <a:r>
              <a:rPr lang="de-DE" sz="2800" b="1" dirty="0"/>
              <a:t>Blut:</a:t>
            </a:r>
            <a:r>
              <a:rPr lang="de-DE" sz="2800" dirty="0"/>
              <a:t> Gerinnungsfähigkeit </a:t>
            </a:r>
            <a:r>
              <a:rPr lang="de-DE" sz="2800" dirty="0">
                <a:sym typeface="Wingdings 3" pitchFamily="18" charset="2"/>
              </a:rPr>
              <a:t></a:t>
            </a:r>
            <a:endParaRPr lang="de-DE" sz="2800" dirty="0"/>
          </a:p>
          <a:p>
            <a:pPr>
              <a:spcAft>
                <a:spcPct val="30000"/>
              </a:spcAft>
            </a:pPr>
            <a:r>
              <a:rPr lang="de-DE" sz="2800" b="1" dirty="0"/>
              <a:t>Gefäße:</a:t>
            </a:r>
            <a:r>
              <a:rPr lang="de-DE" sz="2800" dirty="0"/>
              <a:t> - Entzündung (Endothel-Schädigung)</a:t>
            </a:r>
            <a:br>
              <a:rPr lang="de-DE" sz="2800" dirty="0"/>
            </a:br>
            <a:r>
              <a:rPr lang="de-DE" sz="2800" dirty="0"/>
              <a:t>              - </a:t>
            </a:r>
            <a:r>
              <a:rPr lang="de-AT" sz="2800" dirty="0"/>
              <a:t>Kontraktionsfähigkeit </a:t>
            </a:r>
            <a:r>
              <a:rPr lang="de-AT" sz="2800" dirty="0">
                <a:sym typeface="Wingdings 3" pitchFamily="18" charset="2"/>
              </a:rPr>
              <a:t></a:t>
            </a:r>
          </a:p>
          <a:p>
            <a:pPr>
              <a:spcAft>
                <a:spcPct val="30000"/>
              </a:spcAft>
            </a:pPr>
            <a:r>
              <a:rPr lang="de-DE" sz="2800" b="1" dirty="0"/>
              <a:t>Herz:</a:t>
            </a:r>
            <a:r>
              <a:rPr lang="de-DE" sz="2800" dirty="0"/>
              <a:t>  - Autonome Kontrolle</a:t>
            </a:r>
            <a:r>
              <a:rPr lang="de-DE" sz="2800" dirty="0">
                <a:sym typeface="Wingdings 3" pitchFamily="18" charset="2"/>
              </a:rPr>
              <a:t>  </a:t>
            </a:r>
            <a:br>
              <a:rPr lang="de-DE" sz="2800" dirty="0">
                <a:sym typeface="Wingdings 3" pitchFamily="18" charset="2"/>
              </a:rPr>
            </a:br>
            <a:r>
              <a:rPr lang="de-DE" sz="2800" dirty="0">
                <a:sym typeface="Wingdings 3" pitchFamily="18" charset="2"/>
              </a:rPr>
              <a:t>           - </a:t>
            </a:r>
            <a:r>
              <a:rPr lang="de-DE" sz="2800" dirty="0" err="1">
                <a:sym typeface="Wingdings 3" pitchFamily="18" charset="2"/>
              </a:rPr>
              <a:t>Ca</a:t>
            </a:r>
            <a:r>
              <a:rPr lang="de-DE" sz="2800" dirty="0">
                <a:sym typeface="Wingdings 3" pitchFamily="18" charset="2"/>
              </a:rPr>
              <a:t>-Haushalt  </a:t>
            </a:r>
          </a:p>
          <a:p>
            <a:pPr>
              <a:spcAft>
                <a:spcPct val="20000"/>
              </a:spcAft>
            </a:pPr>
            <a:r>
              <a:rPr lang="de-DE" sz="2800" b="1" dirty="0"/>
              <a:t>Lunge:</a:t>
            </a:r>
            <a:r>
              <a:rPr lang="de-DE" sz="2800" dirty="0"/>
              <a:t> - Sympathikus</a:t>
            </a:r>
            <a:r>
              <a:rPr lang="de-DE" sz="2800" dirty="0">
                <a:sym typeface="Wingdings 3" pitchFamily="18" charset="2"/>
              </a:rPr>
              <a:t></a:t>
            </a:r>
            <a:br>
              <a:rPr lang="de-DE" sz="2800" dirty="0">
                <a:sym typeface="Wingdings 3" pitchFamily="18" charset="2"/>
              </a:rPr>
            </a:br>
            <a:r>
              <a:rPr lang="de-DE" sz="2800" dirty="0">
                <a:sym typeface="Wingdings 3" pitchFamily="18" charset="2"/>
              </a:rPr>
              <a:t>             - Fibrinogen</a:t>
            </a:r>
            <a:endParaRPr lang="de-AT" sz="2800" dirty="0">
              <a:sym typeface="Wingdings 3" pitchFamily="18" charset="2"/>
            </a:endParaRP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05949"/>
            <a:ext cx="2195734" cy="5786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02" y="6215349"/>
            <a:ext cx="4048122" cy="536219"/>
          </a:xfrm>
          <a:prstGeom prst="rect">
            <a:avLst/>
          </a:prstGeom>
        </p:spPr>
      </p:pic>
      <p:pic>
        <p:nvPicPr>
          <p:cNvPr id="6" name="Ograda vseb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38992"/>
            <a:ext cx="1882552" cy="512576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1608" y="5229200"/>
            <a:ext cx="86423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de-DE" sz="2600" dirty="0">
                <a:latin typeface="+mn-lt"/>
              </a:rPr>
              <a:t>Thrombose</a:t>
            </a:r>
            <a:r>
              <a:rPr lang="de-DE" sz="2600" dirty="0">
                <a:latin typeface="+mn-lt"/>
                <a:sym typeface="Wingdings 3" pitchFamily="18" charset="2"/>
              </a:rPr>
              <a:t>risiko, Herzrhythmus  (Durchblutung</a:t>
            </a:r>
            <a:r>
              <a:rPr lang="de-AT" sz="2600" dirty="0">
                <a:latin typeface="+mn-lt"/>
                <a:sym typeface="Wingdings 3" pitchFamily="18" charset="2"/>
              </a:rPr>
              <a:t>):</a:t>
            </a:r>
            <a:br>
              <a:rPr lang="de-AT" sz="2600" dirty="0">
                <a:latin typeface="+mn-lt"/>
                <a:sym typeface="Wingdings 3" pitchFamily="18" charset="2"/>
              </a:rPr>
            </a:br>
            <a:r>
              <a:rPr lang="de-AT" sz="2600" b="1" dirty="0">
                <a:latin typeface="+mn-lt"/>
                <a:sym typeface="Wingdings 3" pitchFamily="18" charset="2"/>
              </a:rPr>
              <a:t>Herzinfarkt</a:t>
            </a:r>
            <a:endParaRPr lang="de-AT" sz="2600" dirty="0">
              <a:latin typeface="+mn-lt"/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626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Verkehrsabgase: </a:t>
            </a:r>
            <a:r>
              <a:rPr lang="de-DE" b="1" dirty="0" smtClean="0"/>
              <a:t>Herzinfarkt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MCI-Patienten (n=691): Aufenthalt vor Herzinfarkt erfasst (Auto, Bus etc.)</a:t>
            </a:r>
            <a:endParaRPr lang="de-AT" dirty="0"/>
          </a:p>
          <a:p>
            <a:r>
              <a:rPr lang="de-DE" b="1" dirty="0"/>
              <a:t>Aufenthalt im Straßenraum: </a:t>
            </a:r>
            <a:r>
              <a:rPr lang="de-DE" dirty="0" err="1">
                <a:sym typeface="Wingdings 3" pitchFamily="18" charset="2"/>
              </a:rPr>
              <a:t>Triggerung</a:t>
            </a:r>
            <a:r>
              <a:rPr lang="de-DE" dirty="0">
                <a:sym typeface="Wingdings 3" pitchFamily="18" charset="2"/>
              </a:rPr>
              <a:t> von akuten Geschehen, Aufenthaltszeit korreliert mit </a:t>
            </a:r>
            <a:r>
              <a:rPr lang="de-DE" dirty="0" smtClean="0">
                <a:sym typeface="Wingdings 3" pitchFamily="18" charset="2"/>
              </a:rPr>
              <a:t>MCI-Risiko (</a:t>
            </a:r>
            <a:r>
              <a:rPr lang="de-DE" dirty="0">
                <a:sym typeface="Wingdings 3" pitchFamily="18" charset="2"/>
              </a:rPr>
              <a:t>Personen mit prädisponierenden Faktoren)</a:t>
            </a:r>
          </a:p>
          <a:p>
            <a:r>
              <a:rPr lang="de-DE" dirty="0"/>
              <a:t>Exposition gegenüber Abgase im Straßenraum: höheres </a:t>
            </a:r>
            <a:r>
              <a:rPr lang="de-DE" dirty="0" smtClean="0"/>
              <a:t>Herzinfarktrisiko</a:t>
            </a:r>
            <a:endParaRPr lang="de-D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05949"/>
            <a:ext cx="2195734" cy="5786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02" y="6215349"/>
            <a:ext cx="4048122" cy="536219"/>
          </a:xfrm>
          <a:prstGeom prst="rect">
            <a:avLst/>
          </a:prstGeom>
        </p:spPr>
      </p:pic>
      <p:pic>
        <p:nvPicPr>
          <p:cNvPr id="6" name="Ograda vseb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38992"/>
            <a:ext cx="1882552" cy="512576"/>
          </a:xfrm>
          <a:prstGeom prst="rect">
            <a:avLst/>
          </a:prstGeom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7686091" y="1556792"/>
            <a:ext cx="1262062" cy="404812"/>
          </a:xfrm>
          <a:prstGeom prst="wedgeRectCallout">
            <a:avLst>
              <a:gd name="adj1" fmla="val -62268"/>
              <a:gd name="adj2" fmla="val 11812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200" dirty="0" smtClean="0"/>
              <a:t>Peters 2005, NEJM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3626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/>
              <a:t>Wissenschaftliche </a:t>
            </a:r>
            <a:r>
              <a:rPr lang="de-AT" b="1" dirty="0" smtClean="0"/>
              <a:t>Evidenz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28600" y="1713029"/>
            <a:ext cx="8686800" cy="416424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de-DE" b="1" dirty="0"/>
              <a:t>Eindeutige</a:t>
            </a:r>
            <a:r>
              <a:rPr lang="de-DE" dirty="0"/>
              <a:t> Zusammenhänge von Mortalität und Morbidität mit PM</a:t>
            </a:r>
            <a:r>
              <a:rPr lang="de-DE" baseline="-25000" dirty="0"/>
              <a:t>10</a:t>
            </a:r>
            <a:r>
              <a:rPr lang="de-DE" dirty="0"/>
              <a:t> / PM</a:t>
            </a:r>
            <a:r>
              <a:rPr lang="de-DE" baseline="-25000" dirty="0"/>
              <a:t>2.5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de-DE" dirty="0"/>
              <a:t>Assoziation mit </a:t>
            </a:r>
            <a:r>
              <a:rPr lang="de-DE" b="1" dirty="0"/>
              <a:t>feinen</a:t>
            </a:r>
            <a:r>
              <a:rPr lang="de-DE" dirty="0"/>
              <a:t> Partikeln stärker als mit gröberen Partikeln</a:t>
            </a:r>
            <a:r>
              <a:rPr lang="en-US" dirty="0"/>
              <a:t> (WHO 2004)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de-DE" b="1" dirty="0"/>
              <a:t>Hohe Bedeutung</a:t>
            </a:r>
            <a:r>
              <a:rPr lang="de-DE" dirty="0"/>
              <a:t> lokaler Quellen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de-DE" b="1" dirty="0"/>
              <a:t>Risikogruppen</a:t>
            </a:r>
            <a:r>
              <a:rPr lang="de-DE" dirty="0"/>
              <a:t> (Kinder, Personen &gt; 65 Jahre, …)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de-AT" b="1" dirty="0">
                <a:sym typeface="Wingdings 3" pitchFamily="18" charset="2"/>
              </a:rPr>
              <a:t>Kein </a:t>
            </a:r>
            <a:r>
              <a:rPr lang="de-AT" b="1" dirty="0" smtClean="0">
                <a:sym typeface="Wingdings 3" pitchFamily="18" charset="2"/>
              </a:rPr>
              <a:t>Schwellenwert</a:t>
            </a:r>
            <a:endParaRPr lang="de-DE" b="1" dirty="0">
              <a:sym typeface="Wingdings 3" pitchFamily="18" charset="2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05949"/>
            <a:ext cx="2195734" cy="5786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02" y="6215349"/>
            <a:ext cx="4048122" cy="536219"/>
          </a:xfrm>
          <a:prstGeom prst="rect">
            <a:avLst/>
          </a:prstGeom>
        </p:spPr>
      </p:pic>
      <p:pic>
        <p:nvPicPr>
          <p:cNvPr id="6" name="Ograda vseb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38992"/>
            <a:ext cx="1882552" cy="51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999331"/>
            <a:ext cx="8424863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5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Grenzwerte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2880320"/>
          </a:xfrm>
        </p:spPr>
        <p:txBody>
          <a:bodyPr/>
          <a:lstStyle/>
          <a:p>
            <a:r>
              <a:rPr lang="de-DE" b="1" dirty="0"/>
              <a:t>IG-Luft (2001</a:t>
            </a:r>
            <a:r>
              <a:rPr lang="de-DE" b="1" dirty="0" smtClean="0"/>
              <a:t>): </a:t>
            </a:r>
            <a:r>
              <a:rPr lang="de-DE" dirty="0" smtClean="0"/>
              <a:t>Max</a:t>
            </a:r>
            <a:r>
              <a:rPr lang="de-DE" dirty="0"/>
              <a:t>. </a:t>
            </a:r>
            <a:r>
              <a:rPr lang="de-DE" dirty="0" smtClean="0"/>
              <a:t>Tagesmittelwert </a:t>
            </a:r>
            <a:r>
              <a:rPr lang="de-DE" b="1" dirty="0" smtClean="0"/>
              <a:t>50 </a:t>
            </a:r>
            <a:r>
              <a:rPr lang="de-DE" b="1" dirty="0"/>
              <a:t>µg/m³</a:t>
            </a:r>
          </a:p>
          <a:p>
            <a:r>
              <a:rPr lang="de-DE" dirty="0" smtClean="0"/>
              <a:t>zulässige Überschreitungen: </a:t>
            </a:r>
            <a:r>
              <a:rPr lang="de-DE" b="1" dirty="0" smtClean="0"/>
              <a:t>25 </a:t>
            </a:r>
            <a:r>
              <a:rPr lang="de-DE" b="1" dirty="0" smtClean="0">
                <a:sym typeface="Symbol" pitchFamily="18" charset="2"/>
              </a:rPr>
              <a:t></a:t>
            </a:r>
            <a:r>
              <a:rPr lang="de-DE" b="1" dirty="0" smtClean="0"/>
              <a:t> </a:t>
            </a:r>
            <a:r>
              <a:rPr lang="de-DE" dirty="0" smtClean="0"/>
              <a:t>pro Jahr (seit 2010), Zielwert </a:t>
            </a:r>
            <a:r>
              <a:rPr lang="de-DE" b="1" dirty="0" smtClean="0"/>
              <a:t>7 </a:t>
            </a:r>
            <a:r>
              <a:rPr lang="de-DE" b="1" dirty="0">
                <a:sym typeface="Symbol" pitchFamily="18" charset="2"/>
              </a:rPr>
              <a:t></a:t>
            </a:r>
            <a:r>
              <a:rPr lang="de-DE" b="1" dirty="0"/>
              <a:t> pro </a:t>
            </a:r>
            <a:r>
              <a:rPr lang="de-DE" b="1" dirty="0" smtClean="0"/>
              <a:t>Jahr</a:t>
            </a:r>
          </a:p>
          <a:p>
            <a:r>
              <a:rPr lang="de-DE" dirty="0"/>
              <a:t>Z.B. in Graz, Wien häufige Überschreitungen</a:t>
            </a:r>
          </a:p>
          <a:p>
            <a:r>
              <a:rPr lang="de-DE" b="1" dirty="0" smtClean="0"/>
              <a:t>Grenzwerte kein ausreichender Schutz</a:t>
            </a:r>
          </a:p>
          <a:p>
            <a:endParaRPr lang="de-DE" dirty="0" smtClean="0"/>
          </a:p>
          <a:p>
            <a:endParaRPr lang="de-DE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205949"/>
            <a:ext cx="2195734" cy="57866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02" y="6215349"/>
            <a:ext cx="4048122" cy="536219"/>
          </a:xfrm>
          <a:prstGeom prst="rect">
            <a:avLst/>
          </a:prstGeom>
        </p:spPr>
      </p:pic>
      <p:pic>
        <p:nvPicPr>
          <p:cNvPr id="6" name="Ograda vseb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38992"/>
            <a:ext cx="1882552" cy="51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744</Words>
  <Application>Microsoft Office PowerPoint</Application>
  <PresentationFormat>Diaprojekcija na zaslonu (4:3)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1" baseType="lpstr">
      <vt:lpstr>Officeova tema</vt:lpstr>
      <vt:lpstr>Document</vt:lpstr>
      <vt:lpstr>Gesundheitliche Auswirkungen von Feinstaub: Belastung und Forschung in Österreich Health effects of particulate matter: exposure and research in Austria</vt:lpstr>
      <vt:lpstr>Feinstaub</vt:lpstr>
      <vt:lpstr>PowerPointova predstavitev</vt:lpstr>
      <vt:lpstr>Gesundheitseffekte</vt:lpstr>
      <vt:lpstr>Schädigungsmechanismen</vt:lpstr>
      <vt:lpstr>Verkehrsabgase: Herzinfarkt</vt:lpstr>
      <vt:lpstr>Wissenschaftliche Evidenz</vt:lpstr>
      <vt:lpstr>PowerPointova predstavitev</vt:lpstr>
      <vt:lpstr>Grenzwerte</vt:lpstr>
      <vt:lpstr>Forschungsprojekte</vt:lpstr>
      <vt:lpstr>AUPHEP</vt:lpstr>
      <vt:lpstr>LuKi: Luft und Kinder</vt:lpstr>
      <vt:lpstr>Gesundheitseffekte PM10</vt:lpstr>
      <vt:lpstr>Einbußen Lebenserwartung</vt:lpstr>
      <vt:lpstr>APHEIS: Air Pollution and Health: A European Information System </vt:lpstr>
      <vt:lpstr>APHEKOM Improving Knowledge and Communication for Decision Making on Air Pollution and Health in Europe</vt:lpstr>
      <vt:lpstr>Feinstaub = Problem</vt:lpstr>
      <vt:lpstr>Schlussfolgerungen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Suzana PRAJNC</dc:creator>
  <cp:lastModifiedBy>Suzana PRAJNC</cp:lastModifiedBy>
  <cp:revision>21</cp:revision>
  <cp:lastPrinted>2013-08-27T10:16:36Z</cp:lastPrinted>
  <dcterms:created xsi:type="dcterms:W3CDTF">2013-08-27T09:59:54Z</dcterms:created>
  <dcterms:modified xsi:type="dcterms:W3CDTF">2013-11-08T10:30:56Z</dcterms:modified>
</cp:coreProperties>
</file>