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8" r:id="rId3"/>
    <p:sldId id="269" r:id="rId4"/>
    <p:sldId id="279" r:id="rId5"/>
    <p:sldId id="278" r:id="rId6"/>
    <p:sldId id="270" r:id="rId7"/>
    <p:sldId id="271" r:id="rId8"/>
    <p:sldId id="280" r:id="rId9"/>
    <p:sldId id="272" r:id="rId10"/>
  </p:sldIdLst>
  <p:sldSz cx="9144000" cy="6858000" type="screen4x3"/>
  <p:notesSz cx="6858000" cy="96869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9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lte\poglavje_2_3_5_1_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plotArea>
      <c:layout/>
      <c:barChart>
        <c:barDir val="col"/>
        <c:grouping val="clustered"/>
        <c:ser>
          <c:idx val="0"/>
          <c:order val="0"/>
          <c:tx>
            <c:strRef>
              <c:f>slika_2_3_5_1_3!$A$10</c:f>
              <c:strCache>
                <c:ptCount val="1"/>
                <c:pt idx="0">
                  <c:v>Ljubljana Bež.</c:v>
                </c:pt>
              </c:strCache>
            </c:strRef>
          </c:tx>
          <c:cat>
            <c:numRef>
              <c:f>slika_2_3_5_1_3!$B$9:$M$9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slika_2_3_5_1_3!$B$10:$M$10</c:f>
              <c:numCache>
                <c:formatCode>0</c:formatCode>
                <c:ptCount val="12"/>
                <c:pt idx="0">
                  <c:v>9</c:v>
                </c:pt>
                <c:pt idx="1">
                  <c:v>6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8</c:v>
                </c:pt>
              </c:numCache>
            </c:numRef>
          </c:val>
        </c:ser>
        <c:ser>
          <c:idx val="1"/>
          <c:order val="1"/>
          <c:tx>
            <c:strRef>
              <c:f>slika_2_3_5_1_3!$A$11</c:f>
              <c:strCache>
                <c:ptCount val="1"/>
                <c:pt idx="0">
                  <c:v>Maribor center</c:v>
                </c:pt>
              </c:strCache>
            </c:strRef>
          </c:tx>
          <c:cat>
            <c:numRef>
              <c:f>slika_2_3_5_1_3!$B$9:$M$9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slika_2_3_5_1_3!$B$11:$M$11</c:f>
              <c:numCache>
                <c:formatCode>0</c:formatCode>
                <c:ptCount val="12"/>
                <c:pt idx="0">
                  <c:v>6</c:v>
                </c:pt>
                <c:pt idx="1">
                  <c:v>10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4</c:v>
                </c:pt>
              </c:numCache>
            </c:numRef>
          </c:val>
        </c:ser>
        <c:ser>
          <c:idx val="2"/>
          <c:order val="2"/>
          <c:tx>
            <c:strRef>
              <c:f>slika_2_3_5_1_3!$A$12</c:f>
              <c:strCache>
                <c:ptCount val="1"/>
                <c:pt idx="0">
                  <c:v>Kranj</c:v>
                </c:pt>
              </c:strCache>
            </c:strRef>
          </c:tx>
          <c:cat>
            <c:numRef>
              <c:f>slika_2_3_5_1_3!$B$9:$M$9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slika_2_3_5_1_3!$B$12:$M$12</c:f>
              <c:numCache>
                <c:formatCode>General</c:formatCode>
                <c:ptCount val="12"/>
                <c:pt idx="0">
                  <c:v>5</c:v>
                </c:pt>
                <c:pt idx="1">
                  <c:v>11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9</c:v>
                </c:pt>
              </c:numCache>
            </c:numRef>
          </c:val>
        </c:ser>
        <c:ser>
          <c:idx val="3"/>
          <c:order val="3"/>
          <c:tx>
            <c:strRef>
              <c:f>slika_2_3_5_1_3!$A$13</c:f>
              <c:strCache>
                <c:ptCount val="1"/>
                <c:pt idx="0">
                  <c:v>Celje</c:v>
                </c:pt>
              </c:strCache>
            </c:strRef>
          </c:tx>
          <c:cat>
            <c:numRef>
              <c:f>slika_2_3_5_1_3!$B$9:$M$9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slika_2_3_5_1_3!$B$13:$M$13</c:f>
              <c:numCache>
                <c:formatCode>0</c:formatCode>
                <c:ptCount val="12"/>
                <c:pt idx="0">
                  <c:v>14</c:v>
                </c:pt>
                <c:pt idx="1">
                  <c:v>16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5</c:v>
                </c:pt>
                <c:pt idx="11">
                  <c:v>11</c:v>
                </c:pt>
              </c:numCache>
            </c:numRef>
          </c:val>
        </c:ser>
        <c:ser>
          <c:idx val="4"/>
          <c:order val="4"/>
          <c:tx>
            <c:strRef>
              <c:f>slika_2_3_5_1_3!$A$14</c:f>
              <c:strCache>
                <c:ptCount val="1"/>
                <c:pt idx="0">
                  <c:v>Trbovlje</c:v>
                </c:pt>
              </c:strCache>
            </c:strRef>
          </c:tx>
          <c:cat>
            <c:numRef>
              <c:f>slika_2_3_5_1_3!$B$9:$M$9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slika_2_3_5_1_3!$B$14:$M$14</c:f>
              <c:numCache>
                <c:formatCode>0</c:formatCode>
                <c:ptCount val="12"/>
                <c:pt idx="0">
                  <c:v>13</c:v>
                </c:pt>
                <c:pt idx="1">
                  <c:v>16</c:v>
                </c:pt>
                <c:pt idx="2">
                  <c:v>17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7</c:v>
                </c:pt>
                <c:pt idx="11">
                  <c:v>12</c:v>
                </c:pt>
              </c:numCache>
            </c:numRef>
          </c:val>
        </c:ser>
        <c:ser>
          <c:idx val="5"/>
          <c:order val="5"/>
          <c:tx>
            <c:strRef>
              <c:f>slika_2_3_5_1_3!$A$15</c:f>
              <c:strCache>
                <c:ptCount val="1"/>
                <c:pt idx="0">
                  <c:v>Zagorje</c:v>
                </c:pt>
              </c:strCache>
            </c:strRef>
          </c:tx>
          <c:cat>
            <c:numRef>
              <c:f>slika_2_3_5_1_3!$B$9:$M$9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slika_2_3_5_1_3!$B$15:$M$15</c:f>
              <c:numCache>
                <c:formatCode>0</c:formatCode>
                <c:ptCount val="12"/>
                <c:pt idx="0">
                  <c:v>17</c:v>
                </c:pt>
                <c:pt idx="1">
                  <c:v>16</c:v>
                </c:pt>
                <c:pt idx="2">
                  <c:v>11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</c:v>
                </c:pt>
                <c:pt idx="11">
                  <c:v>13</c:v>
                </c:pt>
              </c:numCache>
            </c:numRef>
          </c:val>
        </c:ser>
        <c:ser>
          <c:idx val="6"/>
          <c:order val="6"/>
          <c:tx>
            <c:strRef>
              <c:f>slika_2_3_5_1_3!$A$16</c:f>
              <c:strCache>
                <c:ptCount val="1"/>
                <c:pt idx="0">
                  <c:v>Hrastnik</c:v>
                </c:pt>
              </c:strCache>
            </c:strRef>
          </c:tx>
          <c:cat>
            <c:numRef>
              <c:f>slika_2_3_5_1_3!$B$9:$M$9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slika_2_3_5_1_3!$B$16:$M$16</c:f>
              <c:numCache>
                <c:formatCode>General</c:formatCode>
                <c:ptCount val="12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7</c:v>
                </c:pt>
              </c:numCache>
            </c:numRef>
          </c:val>
        </c:ser>
        <c:ser>
          <c:idx val="7"/>
          <c:order val="7"/>
          <c:tx>
            <c:strRef>
              <c:f>slika_2_3_5_1_3!$A$12</c:f>
              <c:strCache>
                <c:ptCount val="1"/>
                <c:pt idx="0">
                  <c:v>Kranj</c:v>
                </c:pt>
              </c:strCache>
            </c:strRef>
          </c:tx>
          <c:cat>
            <c:numRef>
              <c:f>slika_2_3_5_1_3!$B$9:$M$9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slika_2_3_5_1_3!$B$12:$M$12</c:f>
              <c:numCache>
                <c:formatCode>General</c:formatCode>
                <c:ptCount val="12"/>
                <c:pt idx="0">
                  <c:v>5</c:v>
                </c:pt>
                <c:pt idx="1">
                  <c:v>11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9</c:v>
                </c:pt>
              </c:numCache>
            </c:numRef>
          </c:val>
        </c:ser>
        <c:ser>
          <c:idx val="8"/>
          <c:order val="8"/>
          <c:tx>
            <c:strRef>
              <c:f>slika_2_3_5_1_3!$A$17</c:f>
              <c:strCache>
                <c:ptCount val="1"/>
                <c:pt idx="0">
                  <c:v>Murska S. Rakičan</c:v>
                </c:pt>
              </c:strCache>
            </c:strRef>
          </c:tx>
          <c:val>
            <c:numRef>
              <c:f>slika_2_3_5_1_3!$B$17:$M$17</c:f>
              <c:numCache>
                <c:formatCode>General</c:formatCode>
                <c:ptCount val="12"/>
                <c:pt idx="0">
                  <c:v>8</c:v>
                </c:pt>
                <c:pt idx="1">
                  <c:v>14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9</c:v>
                </c:pt>
                <c:pt idx="11">
                  <c:v>10</c:v>
                </c:pt>
              </c:numCache>
            </c:numRef>
          </c:val>
        </c:ser>
        <c:ser>
          <c:idx val="9"/>
          <c:order val="9"/>
          <c:tx>
            <c:strRef>
              <c:f>slika_2_3_5_1_3!$A$18</c:f>
              <c:strCache>
                <c:ptCount val="1"/>
                <c:pt idx="0">
                  <c:v>Nova Gorica</c:v>
                </c:pt>
              </c:strCache>
            </c:strRef>
          </c:tx>
          <c:val>
            <c:numRef>
              <c:f>slika_2_3_5_1_3!$B$18:$M$18</c:f>
              <c:numCache>
                <c:formatCode>General</c:formatCode>
                <c:ptCount val="12"/>
                <c:pt idx="0">
                  <c:v>7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</c:ser>
        <c:ser>
          <c:idx val="10"/>
          <c:order val="10"/>
          <c:tx>
            <c:strRef>
              <c:f>slika_2_3_5_1_3!$A$19</c:f>
              <c:strCache>
                <c:ptCount val="1"/>
                <c:pt idx="0">
                  <c:v>Koper</c:v>
                </c:pt>
              </c:strCache>
            </c:strRef>
          </c:tx>
          <c:val>
            <c:numRef>
              <c:f>slika_2_3_5_1_3!$B$19:$M$19</c:f>
              <c:numCache>
                <c:formatCode>General</c:formatCode>
                <c:ptCount val="12"/>
                <c:pt idx="0">
                  <c:v>6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</c:ser>
        <c:ser>
          <c:idx val="11"/>
          <c:order val="11"/>
          <c:tx>
            <c:strRef>
              <c:f>slika_2_3_5_1_3!$A$22</c:f>
              <c:strCache>
                <c:ptCount val="1"/>
                <c:pt idx="0">
                  <c:v>Novo mesto</c:v>
                </c:pt>
              </c:strCache>
            </c:strRef>
          </c:tx>
          <c:val>
            <c:numRef>
              <c:f>slika_2_3_5_1_3!$B$22:$M$22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7</c:v>
                </c:pt>
                <c:pt idx="11">
                  <c:v>10</c:v>
                </c:pt>
              </c:numCache>
            </c:numRef>
          </c:val>
        </c:ser>
        <c:ser>
          <c:idx val="12"/>
          <c:order val="12"/>
          <c:tx>
            <c:strRef>
              <c:f>slika_2_3_5_1_3!$A$23</c:f>
              <c:strCache>
                <c:ptCount val="1"/>
                <c:pt idx="0">
                  <c:v>Velenje</c:v>
                </c:pt>
              </c:strCache>
            </c:strRef>
          </c:tx>
          <c:val>
            <c:numRef>
              <c:f>slika_2_3_5_1_3!$B$23:$M$23</c:f>
              <c:numCache>
                <c:formatCode>General</c:formatCode>
                <c:ptCount val="12"/>
                <c:pt idx="0">
                  <c:v>0</c:v>
                </c:pt>
                <c:pt idx="1">
                  <c:v>9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3"/>
          <c:order val="13"/>
          <c:tx>
            <c:strRef>
              <c:f>slika_2_3_5_1_3!$A$24</c:f>
              <c:strCache>
                <c:ptCount val="1"/>
                <c:pt idx="0">
                  <c:v>Žerjav</c:v>
                </c:pt>
              </c:strCache>
            </c:strRef>
          </c:tx>
          <c:val>
            <c:numRef>
              <c:f>slika_2_3_5_1_3!$B$24:$M$24</c:f>
              <c:numCache>
                <c:formatCode>General</c:formatCode>
                <c:ptCount val="12"/>
                <c:pt idx="0">
                  <c:v>17</c:v>
                </c:pt>
                <c:pt idx="1">
                  <c:v>19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  <c:pt idx="11">
                  <c:v>2</c:v>
                </c:pt>
              </c:numCache>
            </c:numRef>
          </c:val>
        </c:ser>
        <c:axId val="100608256"/>
        <c:axId val="100622720"/>
      </c:barChart>
      <c:catAx>
        <c:axId val="1006082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r>
                  <a:rPr lang="sl-SI">
                    <a:solidFill>
                      <a:schemeClr val="tx2"/>
                    </a:solidFill>
                  </a:rPr>
                  <a:t>mesec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sl-SI"/>
          </a:p>
        </c:txPr>
        <c:crossAx val="100622720"/>
        <c:crosses val="autoZero"/>
        <c:auto val="1"/>
        <c:lblAlgn val="ctr"/>
        <c:lblOffset val="100"/>
      </c:catAx>
      <c:valAx>
        <c:axId val="1006227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r>
                  <a:rPr lang="en-US">
                    <a:solidFill>
                      <a:schemeClr val="tx2"/>
                    </a:solidFill>
                  </a:rPr>
                  <a:t>Šte</a:t>
                </a:r>
                <a:r>
                  <a:rPr lang="sl-SI">
                    <a:solidFill>
                      <a:schemeClr val="tx2"/>
                    </a:solidFill>
                  </a:rPr>
                  <a:t>vilo preseganj PM10</a:t>
                </a:r>
                <a:endParaRPr lang="en-US">
                  <a:solidFill>
                    <a:schemeClr val="tx2"/>
                  </a:solidFill>
                </a:endParaRPr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sl-SI"/>
          </a:p>
        </c:txPr>
        <c:crossAx val="100608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7645294338207733E-2"/>
          <c:y val="0.80208916593759116"/>
          <c:w val="0.88089988751406234"/>
          <c:h val="0.1701330562846311"/>
        </c:manualLayout>
      </c:layout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sl-SI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555E6-4C0E-451D-BA62-5190C8338FA4}" type="datetimeFigureOut">
              <a:rPr lang="sl-SI" smtClean="0"/>
              <a:pPr/>
              <a:t>19.9.2013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E41AC-245F-405D-B5F9-392EE310977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191941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42ACB-687D-42BF-823F-0E9734AB1274}" type="datetimeFigureOut">
              <a:rPr lang="sl-SI" smtClean="0"/>
              <a:pPr/>
              <a:t>19.9.2013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7075"/>
            <a:ext cx="4841875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600575"/>
            <a:ext cx="5486400" cy="4359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AAFCE-703F-4B4B-B396-26A6056FFBB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24955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2E2A-0B7C-4EE0-9A59-2EB844589936}" type="datetime1">
              <a:rPr lang="sl-SI" smtClean="0"/>
              <a:pPr/>
              <a:t>19.9.2013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A166-A167-4A88-B8DC-3BDC195F53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37567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EB97-B7FB-42CF-AD9F-FD2F4A832C60}" type="datetime1">
              <a:rPr lang="sl-SI" smtClean="0"/>
              <a:pPr/>
              <a:t>19.9.2013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A166-A167-4A88-B8DC-3BDC195F53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53370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3305-A120-42C8-84A0-F958ABCEA04B}" type="datetime1">
              <a:rPr lang="sl-SI" smtClean="0"/>
              <a:pPr/>
              <a:t>19.9.2013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A166-A167-4A88-B8DC-3BDC195F53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51174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4E4B-95E8-4A70-B132-73AD273214C4}" type="datetime1">
              <a:rPr lang="sl-SI" smtClean="0"/>
              <a:pPr/>
              <a:t>19.9.2013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A166-A167-4A88-B8DC-3BDC195F53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70133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33A61-243D-4ADC-9EA9-440F06DD49AC}" type="datetime1">
              <a:rPr lang="sl-SI" smtClean="0"/>
              <a:pPr/>
              <a:t>19.9.2013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A166-A167-4A88-B8DC-3BDC195F53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79399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751-7C5F-4020-BBE6-F673BB032FF0}" type="datetime1">
              <a:rPr lang="sl-SI" smtClean="0"/>
              <a:pPr/>
              <a:t>19.9.2013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A166-A167-4A88-B8DC-3BDC195F53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7530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D08B-BC3A-44E3-8250-5BFBA55035E1}" type="datetime1">
              <a:rPr lang="sl-SI" smtClean="0"/>
              <a:pPr/>
              <a:t>19.9.2013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A166-A167-4A88-B8DC-3BDC195F53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92024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A8D2-8964-401A-9643-C368FD3B6D9B}" type="datetime1">
              <a:rPr lang="sl-SI" smtClean="0"/>
              <a:pPr/>
              <a:t>19.9.2013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A166-A167-4A88-B8DC-3BDC195F53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402539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86E2-2429-4CF5-A42A-FE8516902D9D}" type="datetime1">
              <a:rPr lang="sl-SI" smtClean="0"/>
              <a:pPr/>
              <a:t>19.9.2013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A166-A167-4A88-B8DC-3BDC195F53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405251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30E3-9EA7-4B21-B708-8C37682B56D2}" type="datetime1">
              <a:rPr lang="sl-SI" smtClean="0"/>
              <a:pPr/>
              <a:t>19.9.2013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A166-A167-4A88-B8DC-3BDC195F53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39735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D16C-4507-4591-BC13-051CF50FB464}" type="datetime1">
              <a:rPr lang="sl-SI" smtClean="0"/>
              <a:pPr/>
              <a:t>19.9.2013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A166-A167-4A88-B8DC-3BDC195F53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07938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29395-5EF6-4B90-B4F9-FEBA5EEDA0FF}" type="datetime1">
              <a:rPr lang="sl-SI" smtClean="0"/>
              <a:pPr/>
              <a:t>19.9.2013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1A166-A167-4A88-B8DC-3BDC195F53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49795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" y="-22044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1172652"/>
            <a:ext cx="6264696" cy="3120444"/>
          </a:xfrm>
        </p:spPr>
        <p:txBody>
          <a:bodyPr>
            <a:normAutofit fontScale="90000"/>
          </a:bodyPr>
          <a:lstStyle/>
          <a:p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 err="1" smtClean="0"/>
              <a:t>Planning</a:t>
            </a:r>
            <a:r>
              <a:rPr lang="sl-SI" sz="3600" dirty="0" smtClean="0"/>
              <a:t> </a:t>
            </a:r>
            <a:r>
              <a:rPr lang="sl-SI" sz="3600" dirty="0" err="1" smtClean="0"/>
              <a:t>and</a:t>
            </a:r>
            <a:r>
              <a:rPr lang="sl-SI" sz="3600" dirty="0" smtClean="0"/>
              <a:t> </a:t>
            </a:r>
            <a:r>
              <a:rPr lang="sl-SI" sz="3600" dirty="0" err="1" smtClean="0"/>
              <a:t>implementation</a:t>
            </a:r>
            <a:r>
              <a:rPr lang="sl-SI" sz="3600" dirty="0" smtClean="0"/>
              <a:t> </a:t>
            </a:r>
            <a:r>
              <a:rPr lang="sl-SI" sz="3600" dirty="0" err="1" smtClean="0"/>
              <a:t>of</a:t>
            </a:r>
            <a:r>
              <a:rPr lang="sl-SI" sz="3600" dirty="0" smtClean="0"/>
              <a:t> </a:t>
            </a:r>
            <a:r>
              <a:rPr lang="sl-SI" sz="3600" dirty="0" err="1" smtClean="0"/>
              <a:t>air</a:t>
            </a:r>
            <a:r>
              <a:rPr lang="sl-SI" sz="3600" dirty="0" smtClean="0"/>
              <a:t> </a:t>
            </a:r>
            <a:r>
              <a:rPr lang="sl-SI" sz="3600" dirty="0" err="1" smtClean="0"/>
              <a:t>quality</a:t>
            </a:r>
            <a:r>
              <a:rPr lang="sl-SI" sz="3600" dirty="0" smtClean="0"/>
              <a:t> </a:t>
            </a:r>
            <a:r>
              <a:rPr lang="sl-SI" sz="3600" dirty="0" err="1" smtClean="0"/>
              <a:t>plans</a:t>
            </a:r>
            <a:r>
              <a:rPr lang="sl-SI" sz="3600" dirty="0" smtClean="0"/>
              <a:t> </a:t>
            </a:r>
            <a:r>
              <a:rPr lang="sl-SI" sz="3600" dirty="0" err="1" smtClean="0"/>
              <a:t>and</a:t>
            </a:r>
            <a:r>
              <a:rPr lang="sl-SI" sz="3600" dirty="0" smtClean="0"/>
              <a:t> </a:t>
            </a:r>
            <a:r>
              <a:rPr lang="sl-SI" sz="3600" dirty="0" err="1" smtClean="0"/>
              <a:t>programms</a:t>
            </a:r>
            <a:r>
              <a:rPr lang="sl-SI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</a:t>
            </a:r>
            <a:r>
              <a:rPr lang="sl-SI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l-SI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</a:t>
            </a:r>
            <a:r>
              <a:rPr lang="sl-SI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sl-SI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  <a:endParaRPr lang="sl-SI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18798" y="4869160"/>
            <a:ext cx="5557458" cy="1032520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Mag. Tanja BOLTE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Mag. Jože JURŠA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8" name="Polje z besedilom 2"/>
          <p:cNvSpPr txBox="1">
            <a:spLocks noChangeArrowheads="1"/>
          </p:cNvSpPr>
          <p:nvPr/>
        </p:nvSpPr>
        <p:spPr bwMode="auto">
          <a:xfrm>
            <a:off x="4878705" y="313690"/>
            <a:ext cx="2122170" cy="62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sl-SI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572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572000" y="9620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752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Polje z besedilom 2"/>
          <p:cNvSpPr txBox="1">
            <a:spLocks noChangeArrowheads="1"/>
          </p:cNvSpPr>
          <p:nvPr/>
        </p:nvSpPr>
        <p:spPr bwMode="auto">
          <a:xfrm>
            <a:off x="4269105" y="9797415"/>
            <a:ext cx="1047750" cy="64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sl-SI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Polje z besedilom 2"/>
          <p:cNvSpPr txBox="1">
            <a:spLocks noChangeArrowheads="1"/>
          </p:cNvSpPr>
          <p:nvPr/>
        </p:nvSpPr>
        <p:spPr bwMode="auto">
          <a:xfrm>
            <a:off x="2053590" y="9748520"/>
            <a:ext cx="1694815" cy="30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sl-SI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0" y="10096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r"/>
              </a:tabLst>
            </a:pPr>
            <a:r>
              <a:rPr kumimoji="0" lang="sl-S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26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Legislations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800" dirty="0" smtClean="0"/>
              <a:t>Ustava RS Slovenije</a:t>
            </a:r>
          </a:p>
          <a:p>
            <a:r>
              <a:rPr lang="sl-SI" sz="2800" dirty="0" smtClean="0"/>
              <a:t>Zakon o varstvu okolja</a:t>
            </a:r>
          </a:p>
          <a:p>
            <a:r>
              <a:rPr lang="sl-SI" sz="2800" dirty="0" smtClean="0"/>
              <a:t>Direktiva 2008/50/ES </a:t>
            </a:r>
            <a:r>
              <a:rPr lang="sl-SI" sz="2800" dirty="0" smtClean="0"/>
              <a:t>(24. </a:t>
            </a:r>
            <a:r>
              <a:rPr lang="sl-SI" sz="2800" dirty="0" smtClean="0"/>
              <a:t>in 23. člen)</a:t>
            </a:r>
          </a:p>
          <a:p>
            <a:r>
              <a:rPr lang="sl-SI" sz="2800" dirty="0" smtClean="0"/>
              <a:t>Uredba o kakovosti zunanjega zraka</a:t>
            </a:r>
          </a:p>
          <a:p>
            <a:r>
              <a:rPr lang="sl-SI" sz="2800" dirty="0" smtClean="0"/>
              <a:t>Pravilnik o ocenjevanju kakovosti zunanjega zraka</a:t>
            </a:r>
          </a:p>
          <a:p>
            <a:r>
              <a:rPr lang="sl-SI" sz="2800" dirty="0" smtClean="0"/>
              <a:t>Sklep o določitvi podobmočji zaradi upravljana s kakovostjo zunanjega zraka</a:t>
            </a:r>
          </a:p>
          <a:p>
            <a:r>
              <a:rPr lang="sl-SI" sz="2800" dirty="0" smtClean="0"/>
              <a:t>Odredba o določitvi območja in razvrstitvi območij, aglomeracij in podobmočij glede na onesnaženost zunanjega zraka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05949"/>
            <a:ext cx="2195734" cy="5786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248392"/>
            <a:ext cx="3727704" cy="493776"/>
          </a:xfrm>
          <a:prstGeom prst="rect">
            <a:avLst/>
          </a:prstGeom>
        </p:spPr>
      </p:pic>
      <p:pic>
        <p:nvPicPr>
          <p:cNvPr id="6" name="Ograda vseb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38992"/>
            <a:ext cx="1882552" cy="512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92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Air</a:t>
            </a:r>
            <a:r>
              <a:rPr lang="sl-SI" dirty="0" smtClean="0"/>
              <a:t> </a:t>
            </a:r>
            <a:r>
              <a:rPr lang="sl-SI" dirty="0" err="1" smtClean="0"/>
              <a:t>quality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05949"/>
            <a:ext cx="2195734" cy="5786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248392"/>
            <a:ext cx="3727704" cy="493776"/>
          </a:xfrm>
          <a:prstGeom prst="rect">
            <a:avLst/>
          </a:prstGeom>
        </p:spPr>
      </p:pic>
      <p:pic>
        <p:nvPicPr>
          <p:cNvPr id="6" name="Ograda vseb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38992"/>
            <a:ext cx="1882552" cy="512576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195030"/>
            <a:ext cx="6984776" cy="493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449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Concentrations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PM10</a:t>
            </a:r>
            <a:endParaRPr lang="sl-SI" dirty="0"/>
          </a:p>
        </p:txBody>
      </p:sp>
      <p:pic>
        <p:nvPicPr>
          <p:cNvPr id="7" name="Slika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6328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Number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exceedances</a:t>
            </a:r>
            <a:r>
              <a:rPr lang="sl-SI" dirty="0" smtClean="0"/>
              <a:t> PM10</a:t>
            </a:r>
            <a:endParaRPr lang="sl-SI" dirty="0"/>
          </a:p>
        </p:txBody>
      </p:sp>
      <p:graphicFrame>
        <p:nvGraphicFramePr>
          <p:cNvPr id="4" name="Grafikon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 smtClean="0"/>
              <a:t>Air</a:t>
            </a:r>
            <a:r>
              <a:rPr lang="sl-SI" dirty="0" smtClean="0"/>
              <a:t> </a:t>
            </a:r>
            <a:r>
              <a:rPr lang="sl-SI" dirty="0" err="1" smtClean="0"/>
              <a:t>quality</a:t>
            </a:r>
            <a:r>
              <a:rPr lang="sl-SI" dirty="0" smtClean="0"/>
              <a:t> plan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l-SI" sz="2800" dirty="0" err="1" smtClean="0"/>
              <a:t>The</a:t>
            </a:r>
            <a:r>
              <a:rPr lang="sl-SI" sz="2800" dirty="0" smtClean="0"/>
              <a:t> AQP </a:t>
            </a:r>
            <a:r>
              <a:rPr lang="sl-SI" sz="2800" dirty="0" err="1" smtClean="0"/>
              <a:t>consist</a:t>
            </a:r>
            <a:r>
              <a:rPr lang="sl-SI" sz="2800" dirty="0" smtClean="0"/>
              <a:t> </a:t>
            </a:r>
            <a:r>
              <a:rPr lang="sl-SI" sz="2800" dirty="0" err="1" smtClean="0"/>
              <a:t>of</a:t>
            </a:r>
            <a:r>
              <a:rPr lang="sl-SI" sz="2800" dirty="0" smtClean="0"/>
              <a:t> </a:t>
            </a:r>
            <a:r>
              <a:rPr lang="sl-SI" sz="2800" dirty="0" err="1" smtClean="0"/>
              <a:t>two</a:t>
            </a:r>
            <a:r>
              <a:rPr lang="sl-SI" sz="2800" dirty="0" smtClean="0"/>
              <a:t> </a:t>
            </a:r>
            <a:r>
              <a:rPr lang="sl-SI" sz="2800" dirty="0" err="1" smtClean="0"/>
              <a:t>parts</a:t>
            </a:r>
            <a:r>
              <a:rPr lang="sl-SI" sz="2800" dirty="0" smtClean="0"/>
              <a:t>:</a:t>
            </a:r>
          </a:p>
          <a:p>
            <a:r>
              <a:rPr lang="sl-SI" sz="2800" dirty="0" smtClean="0"/>
              <a:t>A legal </a:t>
            </a:r>
            <a:r>
              <a:rPr lang="sl-SI" sz="2800" dirty="0" err="1" smtClean="0"/>
              <a:t>act</a:t>
            </a:r>
            <a:r>
              <a:rPr lang="sl-SI" sz="2800" dirty="0" smtClean="0"/>
              <a:t> </a:t>
            </a:r>
            <a:r>
              <a:rPr lang="sl-SI" sz="2800" dirty="0" err="1" smtClean="0"/>
              <a:t>and</a:t>
            </a:r>
            <a:r>
              <a:rPr lang="sl-SI" sz="2800" dirty="0" smtClean="0"/>
              <a:t> </a:t>
            </a:r>
          </a:p>
          <a:p>
            <a:r>
              <a:rPr lang="sl-SI" sz="2800" dirty="0" err="1" smtClean="0"/>
              <a:t>annex</a:t>
            </a:r>
            <a:r>
              <a:rPr lang="sl-SI" sz="2800" dirty="0" smtClean="0"/>
              <a:t> </a:t>
            </a:r>
            <a:r>
              <a:rPr lang="sl-SI" sz="2800" dirty="0" err="1" smtClean="0"/>
              <a:t>containing</a:t>
            </a:r>
            <a:r>
              <a:rPr lang="sl-SI" sz="2800" dirty="0" smtClean="0"/>
              <a:t>:</a:t>
            </a:r>
          </a:p>
          <a:p>
            <a:pPr>
              <a:buFontTx/>
              <a:buChar char="-"/>
            </a:pP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description</a:t>
            </a:r>
            <a:r>
              <a:rPr lang="sl-SI" sz="2800" dirty="0" smtClean="0"/>
              <a:t> </a:t>
            </a:r>
            <a:r>
              <a:rPr lang="sl-SI" sz="2800" dirty="0" err="1" smtClean="0"/>
              <a:t>of</a:t>
            </a:r>
            <a:r>
              <a:rPr lang="sl-SI" sz="2800" dirty="0" smtClean="0"/>
              <a:t> </a:t>
            </a:r>
            <a:r>
              <a:rPr lang="sl-SI" sz="2800" dirty="0" err="1" smtClean="0"/>
              <a:t>exessive</a:t>
            </a:r>
            <a:r>
              <a:rPr lang="sl-SI" sz="2800" dirty="0" smtClean="0"/>
              <a:t> </a:t>
            </a:r>
            <a:r>
              <a:rPr lang="sl-SI" sz="2800" dirty="0" err="1" smtClean="0"/>
              <a:t>pollution</a:t>
            </a:r>
            <a:r>
              <a:rPr lang="sl-SI" sz="2800" dirty="0" smtClean="0"/>
              <a:t> </a:t>
            </a:r>
            <a:r>
              <a:rPr lang="sl-SI" sz="2800" dirty="0" err="1" smtClean="0"/>
              <a:t>areas</a:t>
            </a:r>
            <a:endParaRPr lang="sl-SI" sz="2800" dirty="0" smtClean="0"/>
          </a:p>
          <a:p>
            <a:pPr>
              <a:buFontTx/>
              <a:buChar char="-"/>
            </a:pPr>
            <a:r>
              <a:rPr lang="sl-SI" sz="2800" dirty="0" err="1" smtClean="0"/>
              <a:t>Situation</a:t>
            </a:r>
            <a:r>
              <a:rPr lang="sl-SI" sz="2800" dirty="0" smtClean="0"/>
              <a:t> </a:t>
            </a:r>
            <a:r>
              <a:rPr lang="sl-SI" sz="2800" dirty="0" err="1" smtClean="0"/>
              <a:t>analysis</a:t>
            </a:r>
            <a:r>
              <a:rPr lang="sl-SI" sz="2800" dirty="0" smtClean="0"/>
              <a:t> </a:t>
            </a:r>
            <a:r>
              <a:rPr lang="sl-SI" sz="2800" dirty="0" err="1" smtClean="0"/>
              <a:t>of</a:t>
            </a:r>
            <a:r>
              <a:rPr lang="sl-SI" sz="2800" dirty="0" smtClean="0"/>
              <a:t> </a:t>
            </a:r>
            <a:r>
              <a:rPr lang="sl-SI" sz="2800" dirty="0" err="1" smtClean="0"/>
              <a:t>pollution</a:t>
            </a:r>
            <a:endParaRPr lang="sl-SI" sz="2800" dirty="0" smtClean="0"/>
          </a:p>
          <a:p>
            <a:pPr>
              <a:buFontTx/>
              <a:buChar char="-"/>
            </a:pPr>
            <a:r>
              <a:rPr lang="sl-SI" sz="2800" dirty="0" err="1" smtClean="0"/>
              <a:t>Sources</a:t>
            </a:r>
            <a:r>
              <a:rPr lang="sl-SI" sz="2800" dirty="0" smtClean="0"/>
              <a:t> </a:t>
            </a:r>
            <a:r>
              <a:rPr lang="sl-SI" sz="2800" dirty="0" err="1" smtClean="0"/>
              <a:t>of</a:t>
            </a:r>
            <a:r>
              <a:rPr lang="sl-SI" sz="2800" dirty="0" smtClean="0"/>
              <a:t> </a:t>
            </a:r>
            <a:r>
              <a:rPr lang="sl-SI" sz="2800" dirty="0" err="1" smtClean="0"/>
              <a:t>pollution</a:t>
            </a:r>
            <a:endParaRPr lang="sl-SI" sz="2800" dirty="0" smtClean="0"/>
          </a:p>
          <a:p>
            <a:pPr>
              <a:buFontTx/>
              <a:buChar char="-"/>
            </a:pP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impact</a:t>
            </a:r>
            <a:r>
              <a:rPr lang="sl-SI" sz="2800" dirty="0" smtClean="0"/>
              <a:t> </a:t>
            </a:r>
            <a:r>
              <a:rPr lang="sl-SI" sz="2800" dirty="0" err="1" smtClean="0"/>
              <a:t>of</a:t>
            </a:r>
            <a:r>
              <a:rPr lang="sl-SI" sz="2800" dirty="0" smtClean="0"/>
              <a:t> </a:t>
            </a:r>
            <a:r>
              <a:rPr lang="sl-SI" sz="2800" dirty="0" err="1" smtClean="0"/>
              <a:t>pollution</a:t>
            </a:r>
            <a:r>
              <a:rPr lang="sl-SI" sz="2800" dirty="0" smtClean="0"/>
              <a:t> </a:t>
            </a:r>
            <a:r>
              <a:rPr lang="sl-SI" sz="2800" dirty="0" err="1" smtClean="0"/>
              <a:t>sources</a:t>
            </a:r>
            <a:endParaRPr lang="sl-SI" sz="2800" dirty="0" smtClean="0"/>
          </a:p>
          <a:p>
            <a:pPr>
              <a:buFontTx/>
              <a:buChar char="-"/>
            </a:pPr>
            <a:r>
              <a:rPr lang="sl-SI" sz="2800" dirty="0" err="1" smtClean="0"/>
              <a:t>Pollution</a:t>
            </a:r>
            <a:r>
              <a:rPr lang="sl-SI" sz="2800" dirty="0" smtClean="0"/>
              <a:t> </a:t>
            </a:r>
            <a:r>
              <a:rPr lang="sl-SI" sz="2800" dirty="0" err="1" smtClean="0"/>
              <a:t>abatement</a:t>
            </a:r>
            <a:r>
              <a:rPr lang="sl-SI" sz="2800" dirty="0" smtClean="0"/>
              <a:t> </a:t>
            </a:r>
            <a:r>
              <a:rPr lang="sl-SI" sz="2800" dirty="0" err="1" smtClean="0"/>
              <a:t>measures</a:t>
            </a:r>
            <a:endParaRPr lang="sl-SI" sz="2800" dirty="0" smtClean="0"/>
          </a:p>
          <a:p>
            <a:pPr>
              <a:buFontTx/>
              <a:buChar char="-"/>
            </a:pP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responisble</a:t>
            </a:r>
            <a:r>
              <a:rPr lang="sl-SI" sz="2800" dirty="0" smtClean="0"/>
              <a:t> </a:t>
            </a:r>
            <a:r>
              <a:rPr lang="sl-SI" sz="2800" dirty="0" err="1" smtClean="0"/>
              <a:t>authorities</a:t>
            </a:r>
            <a:r>
              <a:rPr lang="sl-SI" sz="2800" dirty="0" smtClean="0"/>
              <a:t> </a:t>
            </a:r>
            <a:r>
              <a:rPr lang="sl-SI" sz="2800" dirty="0" err="1" smtClean="0"/>
              <a:t>forthe</a:t>
            </a:r>
            <a:r>
              <a:rPr lang="sl-SI" sz="2800" dirty="0" smtClean="0"/>
              <a:t> </a:t>
            </a:r>
            <a:r>
              <a:rPr lang="sl-SI" sz="2800" dirty="0" err="1" smtClean="0"/>
              <a:t>implementation</a:t>
            </a:r>
            <a:r>
              <a:rPr lang="sl-SI" sz="2800" dirty="0" smtClean="0"/>
              <a:t> </a:t>
            </a:r>
            <a:r>
              <a:rPr lang="sl-SI" sz="2800" dirty="0" err="1" smtClean="0"/>
              <a:t>of</a:t>
            </a:r>
            <a:r>
              <a:rPr lang="sl-SI" sz="2800" dirty="0" smtClean="0"/>
              <a:t> </a:t>
            </a:r>
            <a:r>
              <a:rPr lang="sl-SI" sz="2800" dirty="0" err="1" smtClean="0"/>
              <a:t>measures</a:t>
            </a:r>
            <a:r>
              <a:rPr lang="sl-SI" sz="2800" dirty="0" smtClean="0"/>
              <a:t>.</a:t>
            </a:r>
            <a:endParaRPr lang="sl-SI" sz="2800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05949"/>
            <a:ext cx="2195734" cy="5786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248392"/>
            <a:ext cx="3727704" cy="493776"/>
          </a:xfrm>
          <a:prstGeom prst="rect">
            <a:avLst/>
          </a:prstGeom>
        </p:spPr>
      </p:pic>
      <p:pic>
        <p:nvPicPr>
          <p:cNvPr id="6" name="Ograda vseb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38992"/>
            <a:ext cx="1882552" cy="512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49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Measures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masures</a:t>
            </a:r>
            <a:r>
              <a:rPr lang="sl-SI" dirty="0" smtClean="0"/>
              <a:t> </a:t>
            </a:r>
            <a:r>
              <a:rPr lang="sl-SI" dirty="0" err="1" smtClean="0"/>
              <a:t>focus</a:t>
            </a:r>
            <a:r>
              <a:rPr lang="sl-SI" dirty="0" smtClean="0"/>
              <a:t> on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areas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energy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traffic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promotion</a:t>
            </a:r>
            <a:r>
              <a:rPr lang="sl-SI" dirty="0" smtClean="0"/>
              <a:t> </a:t>
            </a:r>
            <a:r>
              <a:rPr lang="sl-SI" dirty="0" err="1" smtClean="0"/>
              <a:t>energy</a:t>
            </a:r>
            <a:r>
              <a:rPr lang="sl-SI" dirty="0" smtClean="0"/>
              <a:t> </a:t>
            </a:r>
            <a:r>
              <a:rPr lang="sl-SI" dirty="0" err="1" smtClean="0"/>
              <a:t>efficiency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renewable</a:t>
            </a:r>
            <a:r>
              <a:rPr lang="sl-SI" dirty="0" smtClean="0"/>
              <a:t> </a:t>
            </a:r>
            <a:r>
              <a:rPr lang="sl-SI" dirty="0" err="1" smtClean="0"/>
              <a:t>energy</a:t>
            </a:r>
            <a:endParaRPr lang="sl-SI" dirty="0" smtClean="0"/>
          </a:p>
          <a:p>
            <a:r>
              <a:rPr lang="sl-SI" dirty="0" smtClean="0"/>
              <a:t>In </a:t>
            </a:r>
            <a:r>
              <a:rPr lang="sl-SI" dirty="0" err="1" smtClean="0"/>
              <a:t>the</a:t>
            </a:r>
            <a:r>
              <a:rPr lang="sl-SI" dirty="0" smtClean="0"/>
              <a:t> transport </a:t>
            </a:r>
            <a:r>
              <a:rPr lang="sl-SI" dirty="0" err="1" smtClean="0"/>
              <a:t>sector</a:t>
            </a:r>
            <a:r>
              <a:rPr lang="sl-SI" dirty="0" smtClean="0"/>
              <a:t> (</a:t>
            </a:r>
            <a:r>
              <a:rPr lang="sl-SI" dirty="0" err="1" smtClean="0"/>
              <a:t>city</a:t>
            </a:r>
            <a:r>
              <a:rPr lang="sl-SI" dirty="0" smtClean="0"/>
              <a:t> </a:t>
            </a:r>
            <a:r>
              <a:rPr lang="sl-SI" dirty="0" err="1" smtClean="0"/>
              <a:t>bus</a:t>
            </a:r>
            <a:r>
              <a:rPr lang="sl-SI" dirty="0" smtClean="0"/>
              <a:t> </a:t>
            </a:r>
            <a:r>
              <a:rPr lang="sl-SI" dirty="0" err="1" smtClean="0"/>
              <a:t>fleet</a:t>
            </a:r>
            <a:r>
              <a:rPr lang="sl-SI" dirty="0" smtClean="0"/>
              <a:t> to </a:t>
            </a:r>
            <a:r>
              <a:rPr lang="sl-SI" dirty="0" err="1" smtClean="0"/>
              <a:t>the</a:t>
            </a:r>
            <a:r>
              <a:rPr lang="sl-SI" dirty="0" smtClean="0"/>
              <a:t> EEV standard, </a:t>
            </a:r>
            <a:r>
              <a:rPr lang="sl-SI" dirty="0" err="1" smtClean="0"/>
              <a:t>various</a:t>
            </a:r>
            <a:r>
              <a:rPr lang="sl-SI" dirty="0" smtClean="0"/>
              <a:t> </a:t>
            </a:r>
            <a:r>
              <a:rPr lang="sl-SI" dirty="0" err="1" smtClean="0"/>
              <a:t>traffic</a:t>
            </a:r>
            <a:r>
              <a:rPr lang="sl-SI" dirty="0" smtClean="0"/>
              <a:t> </a:t>
            </a:r>
            <a:r>
              <a:rPr lang="sl-SI" dirty="0" err="1" smtClean="0"/>
              <a:t>reducing</a:t>
            </a:r>
            <a:r>
              <a:rPr lang="sl-SI" dirty="0" smtClean="0"/>
              <a:t> </a:t>
            </a:r>
            <a:r>
              <a:rPr lang="sl-SI" dirty="0" err="1" smtClean="0"/>
              <a:t>measurements</a:t>
            </a:r>
            <a:r>
              <a:rPr lang="sl-SI" dirty="0" smtClean="0"/>
              <a:t>)</a:t>
            </a:r>
          </a:p>
          <a:p>
            <a:r>
              <a:rPr lang="sl-SI" dirty="0" err="1" smtClean="0"/>
              <a:t>Other</a:t>
            </a:r>
            <a:r>
              <a:rPr lang="sl-SI" dirty="0" smtClean="0"/>
              <a:t> </a:t>
            </a:r>
            <a:r>
              <a:rPr lang="sl-SI" dirty="0" err="1" smtClean="0"/>
              <a:t>sectors</a:t>
            </a:r>
            <a:r>
              <a:rPr lang="sl-SI" dirty="0" smtClean="0"/>
              <a:t> </a:t>
            </a:r>
          </a:p>
          <a:p>
            <a:r>
              <a:rPr lang="sl-SI" dirty="0" err="1" smtClean="0"/>
              <a:t>Public</a:t>
            </a:r>
            <a:r>
              <a:rPr lang="sl-SI" dirty="0" smtClean="0"/>
              <a:t> </a:t>
            </a:r>
            <a:r>
              <a:rPr lang="sl-SI" dirty="0" err="1" smtClean="0"/>
              <a:t>information</a:t>
            </a:r>
            <a:r>
              <a:rPr lang="sl-SI" dirty="0" smtClean="0"/>
              <a:t>!</a:t>
            </a:r>
          </a:p>
          <a:p>
            <a:pPr>
              <a:buNone/>
            </a:pPr>
            <a:endParaRPr lang="sl-SI" dirty="0" smtClean="0"/>
          </a:p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measures</a:t>
            </a:r>
            <a:r>
              <a:rPr lang="sl-SI" dirty="0" smtClean="0"/>
              <a:t> </a:t>
            </a:r>
            <a:r>
              <a:rPr lang="en-US" dirty="0" smtClean="0"/>
              <a:t>and the necessary financial resources will be identified in the annual programs</a:t>
            </a: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05949"/>
            <a:ext cx="2195734" cy="5786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66" y="6205949"/>
            <a:ext cx="4048122" cy="536219"/>
          </a:xfrm>
          <a:prstGeom prst="rect">
            <a:avLst/>
          </a:prstGeom>
        </p:spPr>
      </p:pic>
      <p:pic>
        <p:nvPicPr>
          <p:cNvPr id="6" name="Ograda vseb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38992"/>
            <a:ext cx="1882552" cy="512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49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Financial</a:t>
            </a:r>
            <a:r>
              <a:rPr lang="sl-SI" dirty="0" smtClean="0"/>
              <a:t> </a:t>
            </a:r>
            <a:r>
              <a:rPr lang="sl-SI" dirty="0" err="1" smtClean="0"/>
              <a:t>resources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Financial</a:t>
            </a:r>
            <a:r>
              <a:rPr lang="sl-SI" dirty="0" smtClean="0"/>
              <a:t> </a:t>
            </a:r>
            <a:r>
              <a:rPr lang="sl-SI" dirty="0" err="1" smtClean="0"/>
              <a:t>perspective</a:t>
            </a:r>
            <a:r>
              <a:rPr lang="sl-SI" dirty="0" smtClean="0"/>
              <a:t> (2014-2020)</a:t>
            </a:r>
          </a:p>
          <a:p>
            <a:r>
              <a:rPr lang="sl-SI" dirty="0" err="1" smtClean="0"/>
              <a:t>Climate</a:t>
            </a:r>
            <a:r>
              <a:rPr lang="sl-SI" dirty="0" smtClean="0"/>
              <a:t> </a:t>
            </a:r>
            <a:r>
              <a:rPr lang="sl-SI" dirty="0" err="1" smtClean="0"/>
              <a:t>found</a:t>
            </a:r>
            <a:endParaRPr lang="sl-SI" dirty="0" smtClean="0"/>
          </a:p>
          <a:p>
            <a:endParaRPr lang="sl-SI" dirty="0" smtClean="0"/>
          </a:p>
          <a:p>
            <a:pPr>
              <a:buNone/>
            </a:pPr>
            <a:r>
              <a:rPr lang="sl-SI" dirty="0" err="1" smtClean="0"/>
              <a:t>Founding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seven</a:t>
            </a:r>
            <a:r>
              <a:rPr lang="sl-SI" dirty="0" smtClean="0"/>
              <a:t> </a:t>
            </a:r>
            <a:r>
              <a:rPr lang="sl-SI" dirty="0" err="1" smtClean="0"/>
              <a:t>air</a:t>
            </a:r>
            <a:r>
              <a:rPr lang="sl-SI" dirty="0" smtClean="0"/>
              <a:t> </a:t>
            </a:r>
            <a:r>
              <a:rPr lang="sl-SI" dirty="0" err="1" smtClean="0"/>
              <a:t>qualty</a:t>
            </a:r>
            <a:r>
              <a:rPr lang="sl-SI" dirty="0" smtClean="0"/>
              <a:t> </a:t>
            </a:r>
            <a:r>
              <a:rPr lang="sl-SI" dirty="0" err="1" smtClean="0"/>
              <a:t>plans</a:t>
            </a:r>
            <a:r>
              <a:rPr lang="sl-SI" dirty="0" smtClean="0"/>
              <a:t> 340 mio EUR.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Conclusions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err="1" smtClean="0"/>
              <a:t>Ambition</a:t>
            </a:r>
            <a:r>
              <a:rPr lang="sl-SI" dirty="0" smtClean="0"/>
              <a:t> is </a:t>
            </a:r>
            <a:r>
              <a:rPr lang="sl-SI" dirty="0" err="1" smtClean="0"/>
              <a:t>that</a:t>
            </a:r>
            <a:r>
              <a:rPr lang="sl-SI" dirty="0" smtClean="0"/>
              <a:t> </a:t>
            </a:r>
            <a:r>
              <a:rPr lang="sl-SI" dirty="0" err="1" smtClean="0"/>
              <a:t>two</a:t>
            </a:r>
            <a:r>
              <a:rPr lang="sl-SI" dirty="0" smtClean="0"/>
              <a:t> </a:t>
            </a:r>
            <a:r>
              <a:rPr lang="sl-SI" dirty="0" err="1" smtClean="0"/>
              <a:t>years</a:t>
            </a:r>
            <a:r>
              <a:rPr lang="sl-SI" dirty="0" smtClean="0"/>
              <a:t>, </a:t>
            </a:r>
            <a:r>
              <a:rPr lang="sl-SI" dirty="0" err="1" smtClean="0"/>
              <a:t>air</a:t>
            </a:r>
            <a:r>
              <a:rPr lang="sl-SI" dirty="0" smtClean="0"/>
              <a:t> </a:t>
            </a:r>
            <a:r>
              <a:rPr lang="sl-SI" dirty="0" err="1" smtClean="0"/>
              <a:t>quality</a:t>
            </a:r>
            <a:r>
              <a:rPr lang="sl-SI" dirty="0" smtClean="0"/>
              <a:t> </a:t>
            </a:r>
            <a:r>
              <a:rPr lang="sl-SI" dirty="0" err="1" smtClean="0"/>
              <a:t>improved</a:t>
            </a:r>
            <a:r>
              <a:rPr lang="sl-SI" dirty="0" smtClean="0"/>
              <a:t> </a:t>
            </a:r>
            <a:r>
              <a:rPr lang="sl-SI" dirty="0" err="1" smtClean="0"/>
              <a:t>dramatically</a:t>
            </a:r>
            <a:r>
              <a:rPr lang="sl-SI" dirty="0" smtClean="0"/>
              <a:t> in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three</a:t>
            </a:r>
            <a:r>
              <a:rPr lang="sl-SI" dirty="0" smtClean="0"/>
              <a:t> </a:t>
            </a:r>
            <a:r>
              <a:rPr lang="sl-SI" dirty="0" err="1" smtClean="0"/>
              <a:t>years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air</a:t>
            </a:r>
            <a:r>
              <a:rPr lang="sl-SI" dirty="0" smtClean="0"/>
              <a:t> </a:t>
            </a:r>
            <a:r>
              <a:rPr lang="sl-SI" dirty="0" err="1" smtClean="0"/>
              <a:t>quality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requirements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Directive</a:t>
            </a:r>
            <a:endParaRPr lang="sl-SI" dirty="0" smtClean="0"/>
          </a:p>
          <a:p>
            <a:r>
              <a:rPr lang="sl-SI" dirty="0" smtClean="0"/>
              <a:t>It </a:t>
            </a:r>
            <a:r>
              <a:rPr lang="sl-SI" dirty="0" err="1" smtClean="0"/>
              <a:t>will</a:t>
            </a:r>
            <a:r>
              <a:rPr lang="sl-SI" dirty="0" smtClean="0"/>
              <a:t> not </a:t>
            </a:r>
            <a:r>
              <a:rPr lang="sl-SI" dirty="0" err="1" smtClean="0"/>
              <a:t>be</a:t>
            </a:r>
            <a:r>
              <a:rPr lang="sl-SI" dirty="0" smtClean="0"/>
              <a:t> </a:t>
            </a:r>
            <a:r>
              <a:rPr lang="sl-SI" dirty="0" err="1" smtClean="0"/>
              <a:t>possible</a:t>
            </a:r>
            <a:r>
              <a:rPr lang="sl-SI" dirty="0" smtClean="0"/>
              <a:t> </a:t>
            </a:r>
            <a:r>
              <a:rPr lang="sl-SI" dirty="0" err="1" smtClean="0"/>
              <a:t>without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cooperation</a:t>
            </a:r>
            <a:r>
              <a:rPr lang="sl-SI" dirty="0" smtClean="0"/>
              <a:t> </a:t>
            </a:r>
            <a:r>
              <a:rPr lang="sl-SI" dirty="0" err="1" smtClean="0"/>
              <a:t>between</a:t>
            </a:r>
            <a:r>
              <a:rPr lang="sl-SI" dirty="0" smtClean="0"/>
              <a:t> </a:t>
            </a:r>
            <a:r>
              <a:rPr lang="sl-SI" dirty="0" err="1" smtClean="0"/>
              <a:t>state</a:t>
            </a:r>
            <a:r>
              <a:rPr lang="sl-SI" dirty="0" smtClean="0"/>
              <a:t>, </a:t>
            </a:r>
            <a:r>
              <a:rPr lang="sl-SI" dirty="0" err="1" smtClean="0"/>
              <a:t>local</a:t>
            </a:r>
            <a:r>
              <a:rPr lang="sl-SI" dirty="0" smtClean="0"/>
              <a:t> </a:t>
            </a:r>
            <a:r>
              <a:rPr lang="sl-SI" dirty="0" err="1" smtClean="0"/>
              <a:t>communities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other</a:t>
            </a:r>
            <a:r>
              <a:rPr lang="sl-SI" dirty="0" smtClean="0"/>
              <a:t> </a:t>
            </a:r>
            <a:r>
              <a:rPr lang="sl-SI" dirty="0" err="1" smtClean="0"/>
              <a:t>steckholders</a:t>
            </a: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05949"/>
            <a:ext cx="2195734" cy="5786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248392"/>
            <a:ext cx="3727704" cy="493776"/>
          </a:xfrm>
          <a:prstGeom prst="rect">
            <a:avLst/>
          </a:prstGeom>
        </p:spPr>
      </p:pic>
      <p:pic>
        <p:nvPicPr>
          <p:cNvPr id="6" name="Ograda vseb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38992"/>
            <a:ext cx="1882552" cy="512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49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ferenc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Konferenca</Template>
  <TotalTime>1128</TotalTime>
  <Words>238</Words>
  <Application>Microsoft Office PowerPoint</Application>
  <PresentationFormat>Diaprojekcija na zaslonu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Konferenca</vt:lpstr>
      <vt:lpstr>   Planning and implementation of air quality plans and programms Ministry for Agriculture and Environment</vt:lpstr>
      <vt:lpstr>Legislations</vt:lpstr>
      <vt:lpstr>Air quality</vt:lpstr>
      <vt:lpstr>Concentrations of PM10</vt:lpstr>
      <vt:lpstr>Number of exceedances PM10</vt:lpstr>
      <vt:lpstr>Air quality plan</vt:lpstr>
      <vt:lpstr>Measures </vt:lpstr>
      <vt:lpstr>Financial resources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Suzana PRAJNC</dc:creator>
  <cp:lastModifiedBy>Bolte</cp:lastModifiedBy>
  <cp:revision>60</cp:revision>
  <cp:lastPrinted>2013-07-31T13:32:49Z</cp:lastPrinted>
  <dcterms:created xsi:type="dcterms:W3CDTF">2013-07-31T12:31:50Z</dcterms:created>
  <dcterms:modified xsi:type="dcterms:W3CDTF">2013-09-19T04:55:39Z</dcterms:modified>
</cp:coreProperties>
</file>